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theme/themeOverride4.xml" ContentType="application/vnd.openxmlformats-officedocument.themeOverride+xml"/>
  <Override PartName="/ppt/charts/chart9.xml" ContentType="application/vnd.openxmlformats-officedocument.drawingml.chart+xml"/>
  <Override PartName="/ppt/theme/themeOverride5.xml" ContentType="application/vnd.openxmlformats-officedocument.themeOverride+xml"/>
  <Override PartName="/ppt/charts/chart10.xml" ContentType="application/vnd.openxmlformats-officedocument.drawingml.chart+xml"/>
  <Override PartName="/ppt/theme/themeOverride6.xml" ContentType="application/vnd.openxmlformats-officedocument.themeOverrid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14.xml" ContentType="application/vnd.openxmlformats-officedocument.drawingml.chart+xml"/>
  <Override PartName="/ppt/theme/themeOverride9.xml" ContentType="application/vnd.openxmlformats-officedocument.themeOverride+xml"/>
  <Override PartName="/ppt/charts/chart15.xml" ContentType="application/vnd.openxmlformats-officedocument.drawingml.chart+xml"/>
  <Override PartName="/ppt/theme/themeOverride10.xml" ContentType="application/vnd.openxmlformats-officedocument.themeOverride+xml"/>
  <Override PartName="/ppt/charts/chart16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11.xml" ContentType="application/vnd.openxmlformats-officedocument.themeOverride+xml"/>
  <Override PartName="/ppt/charts/chart17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8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2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6" r:id="rId2"/>
    <p:sldId id="274" r:id="rId3"/>
    <p:sldId id="268" r:id="rId4"/>
    <p:sldId id="277" r:id="rId5"/>
    <p:sldId id="257" r:id="rId6"/>
    <p:sldId id="278" r:id="rId7"/>
    <p:sldId id="259" r:id="rId8"/>
    <p:sldId id="275" r:id="rId9"/>
    <p:sldId id="269" r:id="rId10"/>
    <p:sldId id="266" r:id="rId11"/>
    <p:sldId id="265" r:id="rId12"/>
    <p:sldId id="276" r:id="rId13"/>
    <p:sldId id="273" r:id="rId14"/>
    <p:sldId id="258" r:id="rId15"/>
    <p:sldId id="262" r:id="rId16"/>
    <p:sldId id="264" r:id="rId17"/>
    <p:sldId id="267" r:id="rId18"/>
    <p:sldId id="270" r:id="rId19"/>
    <p:sldId id="272" r:id="rId20"/>
    <p:sldId id="260" r:id="rId21"/>
    <p:sldId id="261" r:id="rId22"/>
    <p:sldId id="27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y Townsend (BCUHB - Audiology)" userId="708d855b-fec2-45c9-b26d-fe1b077c6da3" providerId="ADAL" clId="{FA075E09-A639-4778-AEEB-55EBB7BFE009}"/>
    <pc:docChg chg="undo custSel addSld delSld modSld sldOrd">
      <pc:chgData name="Jenny Townsend (BCUHB - Audiology)" userId="708d855b-fec2-45c9-b26d-fe1b077c6da3" providerId="ADAL" clId="{FA075E09-A639-4778-AEEB-55EBB7BFE009}" dt="2026-09-30T15:08:14.734" v="3886" actId="20577"/>
      <pc:docMkLst>
        <pc:docMk/>
      </pc:docMkLst>
      <pc:sldChg chg="modSp mod">
        <pc:chgData name="Jenny Townsend (BCUHB - Audiology)" userId="708d855b-fec2-45c9-b26d-fe1b077c6da3" providerId="ADAL" clId="{FA075E09-A639-4778-AEEB-55EBB7BFE009}" dt="2026-09-30T15:06:51.115" v="3820" actId="115"/>
        <pc:sldMkLst>
          <pc:docMk/>
          <pc:sldMk cId="2760999290" sldId="258"/>
        </pc:sldMkLst>
        <pc:spChg chg="mod">
          <ac:chgData name="Jenny Townsend (BCUHB - Audiology)" userId="708d855b-fec2-45c9-b26d-fe1b077c6da3" providerId="ADAL" clId="{FA075E09-A639-4778-AEEB-55EBB7BFE009}" dt="2026-09-30T15:06:51.115" v="3820" actId="115"/>
          <ac:spMkLst>
            <pc:docMk/>
            <pc:sldMk cId="2760999290" sldId="258"/>
            <ac:spMk id="6" creationId="{7E2E90DB-EFF8-4D78-975F-979CB392EC93}"/>
          </ac:spMkLst>
        </pc:spChg>
      </pc:sldChg>
      <pc:sldChg chg="addSp modSp mod">
        <pc:chgData name="Jenny Townsend (BCUHB - Audiology)" userId="708d855b-fec2-45c9-b26d-fe1b077c6da3" providerId="ADAL" clId="{FA075E09-A639-4778-AEEB-55EBB7BFE009}" dt="2026-09-30T15:03:41.077" v="3785" actId="1076"/>
        <pc:sldMkLst>
          <pc:docMk/>
          <pc:sldMk cId="229368331" sldId="259"/>
        </pc:sldMkLst>
        <pc:spChg chg="mod">
          <ac:chgData name="Jenny Townsend (BCUHB - Audiology)" userId="708d855b-fec2-45c9-b26d-fe1b077c6da3" providerId="ADAL" clId="{FA075E09-A639-4778-AEEB-55EBB7BFE009}" dt="2026-09-30T15:02:09.611" v="3709" actId="1076"/>
          <ac:spMkLst>
            <pc:docMk/>
            <pc:sldMk cId="229368331" sldId="259"/>
            <ac:spMk id="2" creationId="{455639D9-1005-4FB9-8AE3-DF6E4EA08571}"/>
          </ac:spMkLst>
        </pc:spChg>
        <pc:spChg chg="add mod">
          <ac:chgData name="Jenny Townsend (BCUHB - Audiology)" userId="708d855b-fec2-45c9-b26d-fe1b077c6da3" providerId="ADAL" clId="{FA075E09-A639-4778-AEEB-55EBB7BFE009}" dt="2026-09-30T15:03:41.077" v="3785" actId="1076"/>
          <ac:spMkLst>
            <pc:docMk/>
            <pc:sldMk cId="229368331" sldId="259"/>
            <ac:spMk id="6" creationId="{4E01BB20-853C-A099-4C4B-C94D163F178E}"/>
          </ac:spMkLst>
        </pc:spChg>
        <pc:graphicFrameChg chg="mod">
          <ac:chgData name="Jenny Townsend (BCUHB - Audiology)" userId="708d855b-fec2-45c9-b26d-fe1b077c6da3" providerId="ADAL" clId="{FA075E09-A639-4778-AEEB-55EBB7BFE009}" dt="2026-09-30T15:02:38.101" v="3715" actId="1076"/>
          <ac:graphicFrameMkLst>
            <pc:docMk/>
            <pc:sldMk cId="229368331" sldId="259"/>
            <ac:graphicFrameMk id="4" creationId="{678EDFA2-5431-E41F-5B73-65E58E4BFBF1}"/>
          </ac:graphicFrameMkLst>
        </pc:graphicFrameChg>
        <pc:graphicFrameChg chg="add mod">
          <ac:chgData name="Jenny Townsend (BCUHB - Audiology)" userId="708d855b-fec2-45c9-b26d-fe1b077c6da3" providerId="ADAL" clId="{FA075E09-A639-4778-AEEB-55EBB7BFE009}" dt="2026-09-30T15:03:37.761" v="3784" actId="1076"/>
          <ac:graphicFrameMkLst>
            <pc:docMk/>
            <pc:sldMk cId="229368331" sldId="259"/>
            <ac:graphicFrameMk id="5" creationId="{97D61DA1-0B9E-D7E7-8A7A-B910F0A8B740}"/>
          </ac:graphicFrameMkLst>
        </pc:graphicFrameChg>
      </pc:sldChg>
      <pc:sldChg chg="addSp delSp modSp mod">
        <pc:chgData name="Jenny Townsend (BCUHB - Audiology)" userId="708d855b-fec2-45c9-b26d-fe1b077c6da3" providerId="ADAL" clId="{FA075E09-A639-4778-AEEB-55EBB7BFE009}" dt="2026-09-29T10:01:59.672" v="3572" actId="14100"/>
        <pc:sldMkLst>
          <pc:docMk/>
          <pc:sldMk cId="1736884697" sldId="260"/>
        </pc:sldMkLst>
        <pc:spChg chg="add del mod">
          <ac:chgData name="Jenny Townsend (BCUHB - Audiology)" userId="708d855b-fec2-45c9-b26d-fe1b077c6da3" providerId="ADAL" clId="{FA075E09-A639-4778-AEEB-55EBB7BFE009}" dt="2026-09-29T09:59:04.926" v="3464" actId="478"/>
          <ac:spMkLst>
            <pc:docMk/>
            <pc:sldMk cId="1736884697" sldId="260"/>
            <ac:spMk id="6" creationId="{E0EA813E-1EAB-3725-2EC7-3F2172DD9DCB}"/>
          </ac:spMkLst>
        </pc:spChg>
        <pc:spChg chg="add mod">
          <ac:chgData name="Jenny Townsend (BCUHB - Audiology)" userId="708d855b-fec2-45c9-b26d-fe1b077c6da3" providerId="ADAL" clId="{FA075E09-A639-4778-AEEB-55EBB7BFE009}" dt="2026-09-29T10:01:59.672" v="3572" actId="14100"/>
          <ac:spMkLst>
            <pc:docMk/>
            <pc:sldMk cId="1736884697" sldId="260"/>
            <ac:spMk id="7" creationId="{20BC7D24-38D8-425A-916B-1B5538AF96F8}"/>
          </ac:spMkLst>
        </pc:spChg>
        <pc:graphicFrameChg chg="add mod">
          <ac:chgData name="Jenny Townsend (BCUHB - Audiology)" userId="708d855b-fec2-45c9-b26d-fe1b077c6da3" providerId="ADAL" clId="{FA075E09-A639-4778-AEEB-55EBB7BFE009}" dt="2026-09-29T10:01:34.079" v="3556" actId="403"/>
          <ac:graphicFrameMkLst>
            <pc:docMk/>
            <pc:sldMk cId="1736884697" sldId="260"/>
            <ac:graphicFrameMk id="4" creationId="{0E974CC2-64A2-FCC1-DD0A-3220E3F81E96}"/>
          </ac:graphicFrameMkLst>
        </pc:graphicFrameChg>
        <pc:graphicFrameChg chg="del">
          <ac:chgData name="Jenny Townsend (BCUHB - Audiology)" userId="708d855b-fec2-45c9-b26d-fe1b077c6da3" providerId="ADAL" clId="{FA075E09-A639-4778-AEEB-55EBB7BFE009}" dt="2026-09-29T09:59:01.939" v="3463" actId="478"/>
          <ac:graphicFrameMkLst>
            <pc:docMk/>
            <pc:sldMk cId="1736884697" sldId="260"/>
            <ac:graphicFrameMk id="8" creationId="{0E974CC2-64A2-FCC1-DD0A-3220E3F81E96}"/>
          </ac:graphicFrameMkLst>
        </pc:graphicFrameChg>
      </pc:sldChg>
      <pc:sldChg chg="modSp mod">
        <pc:chgData name="Jenny Townsend (BCUHB - Audiology)" userId="708d855b-fec2-45c9-b26d-fe1b077c6da3" providerId="ADAL" clId="{FA075E09-A639-4778-AEEB-55EBB7BFE009}" dt="2026-09-30T14:54:37.680" v="3580" actId="20577"/>
        <pc:sldMkLst>
          <pc:docMk/>
          <pc:sldMk cId="2877711093" sldId="268"/>
        </pc:sldMkLst>
        <pc:spChg chg="mod">
          <ac:chgData name="Jenny Townsend (BCUHB - Audiology)" userId="708d855b-fec2-45c9-b26d-fe1b077c6da3" providerId="ADAL" clId="{FA075E09-A639-4778-AEEB-55EBB7BFE009}" dt="2026-09-30T14:54:37.680" v="3580" actId="20577"/>
          <ac:spMkLst>
            <pc:docMk/>
            <pc:sldMk cId="2877711093" sldId="268"/>
            <ac:spMk id="8" creationId="{76640AEE-2122-CADE-13F9-0635D3C5101C}"/>
          </ac:spMkLst>
        </pc:spChg>
      </pc:sldChg>
      <pc:sldChg chg="modSp mod">
        <pc:chgData name="Jenny Townsend (BCUHB - Audiology)" userId="708d855b-fec2-45c9-b26d-fe1b077c6da3" providerId="ADAL" clId="{FA075E09-A639-4778-AEEB-55EBB7BFE009}" dt="2026-09-30T15:05:38.971" v="3818" actId="27918"/>
        <pc:sldMkLst>
          <pc:docMk/>
          <pc:sldMk cId="1225025128" sldId="269"/>
        </pc:sldMkLst>
        <pc:graphicFrameChg chg="mod">
          <ac:chgData name="Jenny Townsend (BCUHB - Audiology)" userId="708d855b-fec2-45c9-b26d-fe1b077c6da3" providerId="ADAL" clId="{FA075E09-A639-4778-AEEB-55EBB7BFE009}" dt="2026-09-30T15:05:02.051" v="3817" actId="20577"/>
          <ac:graphicFrameMkLst>
            <pc:docMk/>
            <pc:sldMk cId="1225025128" sldId="269"/>
            <ac:graphicFrameMk id="9" creationId="{7DDF94A9-D0E8-3D11-CD1F-42FD50EAC20D}"/>
          </ac:graphicFrameMkLst>
        </pc:graphicFrameChg>
      </pc:sldChg>
      <pc:sldChg chg="modSp mod">
        <pc:chgData name="Jenny Townsend (BCUHB - Audiology)" userId="708d855b-fec2-45c9-b26d-fe1b077c6da3" providerId="ADAL" clId="{FA075E09-A639-4778-AEEB-55EBB7BFE009}" dt="2026-09-30T15:08:14.734" v="3886" actId="20577"/>
        <pc:sldMkLst>
          <pc:docMk/>
          <pc:sldMk cId="2414426146" sldId="271"/>
        </pc:sldMkLst>
        <pc:spChg chg="mod">
          <ac:chgData name="Jenny Townsend (BCUHB - Audiology)" userId="708d855b-fec2-45c9-b26d-fe1b077c6da3" providerId="ADAL" clId="{FA075E09-A639-4778-AEEB-55EBB7BFE009}" dt="2026-09-30T15:08:14.734" v="3886" actId="20577"/>
          <ac:spMkLst>
            <pc:docMk/>
            <pc:sldMk cId="2414426146" sldId="271"/>
            <ac:spMk id="3" creationId="{578EBA30-D6E3-49C4-89A8-757523FC654E}"/>
          </ac:spMkLst>
        </pc:spChg>
      </pc:sldChg>
      <pc:sldChg chg="modSp mod">
        <pc:chgData name="Jenny Townsend (BCUHB - Audiology)" userId="708d855b-fec2-45c9-b26d-fe1b077c6da3" providerId="ADAL" clId="{FA075E09-A639-4778-AEEB-55EBB7BFE009}" dt="2026-09-30T15:06:29.449" v="3819" actId="20577"/>
        <pc:sldMkLst>
          <pc:docMk/>
          <pc:sldMk cId="1966815459" sldId="276"/>
        </pc:sldMkLst>
        <pc:spChg chg="mod">
          <ac:chgData name="Jenny Townsend (BCUHB - Audiology)" userId="708d855b-fec2-45c9-b26d-fe1b077c6da3" providerId="ADAL" clId="{FA075E09-A639-4778-AEEB-55EBB7BFE009}" dt="2026-09-30T15:06:29.449" v="3819" actId="20577"/>
          <ac:spMkLst>
            <pc:docMk/>
            <pc:sldMk cId="1966815459" sldId="276"/>
            <ac:spMk id="11" creationId="{3BB17309-AD09-2AA1-9243-20DE8E5F652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nhswales365-my.sharepoint.com/personal/jenny_townsend_wales_nhs_uk/Documents/BCIG%20Council/BCIG%20annual%20data/DRAFT%20BCIG%20Data%202026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nhswales365-my.sharepoint.com/personal/jenny_townsend_wales_nhs_uk/Documents/BCIG%20Council/BCIG%20annual%20data/DRAFT%20BCIG%20Data%202026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4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5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8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10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9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10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13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https://nhswales365-my.sharepoint.com/personal/jenny_townsend_wales_nhs_uk/Documents/BCIG%20Council/BCIG%20annual%20data/DRAFT%20BCIG%20Data%202026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800" dirty="0"/>
              <a:t>UK Adult and Paediatric Referrals for CI Assessment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432458926358699"/>
          <c:y val="0.12972242696132077"/>
          <c:w val="0.67394366508144665"/>
          <c:h val="0.77313604992868701"/>
        </c:manualLayout>
      </c:layout>
      <c:barChart>
        <c:barDir val="col"/>
        <c:grouping val="clustered"/>
        <c:varyColors val="0"/>
        <c:ser>
          <c:idx val="9"/>
          <c:order val="0"/>
          <c:tx>
            <c:v>2021-22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'annual summaries'!$A$35:$A$36</c:f>
              <c:strCache>
                <c:ptCount val="2"/>
                <c:pt idx="0">
                  <c:v>Adult referrals</c:v>
                </c:pt>
                <c:pt idx="1">
                  <c:v>Child referrals</c:v>
                </c:pt>
              </c:strCache>
            </c:strRef>
          </c:cat>
          <c:val>
            <c:numRef>
              <c:f>'annual summaries'!$K$35:$K$36</c:f>
              <c:numCache>
                <c:formatCode>General</c:formatCode>
                <c:ptCount val="2"/>
                <c:pt idx="0">
                  <c:v>2181</c:v>
                </c:pt>
                <c:pt idx="1">
                  <c:v>638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A4-4393-8482-7ECF6D9B4F12}"/>
            </c:ext>
          </c:extLst>
        </c:ser>
        <c:ser>
          <c:idx val="10"/>
          <c:order val="1"/>
          <c:tx>
            <c:v>2022-23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'annual summaries'!$A$35:$A$36</c:f>
              <c:strCache>
                <c:ptCount val="2"/>
                <c:pt idx="0">
                  <c:v>Adult referrals</c:v>
                </c:pt>
                <c:pt idx="1">
                  <c:v>Child referrals</c:v>
                </c:pt>
              </c:strCache>
            </c:strRef>
          </c:cat>
          <c:val>
            <c:numRef>
              <c:f>'annual summaries'!$L$35:$L$36</c:f>
              <c:numCache>
                <c:formatCode>General</c:formatCode>
                <c:ptCount val="2"/>
                <c:pt idx="0">
                  <c:v>2708</c:v>
                </c:pt>
                <c:pt idx="1">
                  <c:v>816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A4-4393-8482-7ECF6D9B4F12}"/>
            </c:ext>
          </c:extLst>
        </c:ser>
        <c:ser>
          <c:idx val="0"/>
          <c:order val="2"/>
          <c:tx>
            <c:v>2023-24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'annual summaries'!$A$35:$A$36</c:f>
              <c:strCache>
                <c:ptCount val="2"/>
                <c:pt idx="0">
                  <c:v>Adult referrals</c:v>
                </c:pt>
                <c:pt idx="1">
                  <c:v>Child referrals</c:v>
                </c:pt>
              </c:strCache>
            </c:strRef>
          </c:cat>
          <c:val>
            <c:numRef>
              <c:f>'annual summaries'!$M$35:$M$36</c:f>
              <c:numCache>
                <c:formatCode>General</c:formatCode>
                <c:ptCount val="2"/>
                <c:pt idx="0">
                  <c:v>3064</c:v>
                </c:pt>
                <c:pt idx="1">
                  <c:v>811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A4-4393-8482-7ECF6D9B4F12}"/>
            </c:ext>
          </c:extLst>
        </c:ser>
        <c:ser>
          <c:idx val="1"/>
          <c:order val="3"/>
          <c:tx>
            <c:v>2024-25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'annual summaries'!$A$35:$A$36</c:f>
              <c:strCache>
                <c:ptCount val="2"/>
                <c:pt idx="0">
                  <c:v>Adult referrals</c:v>
                </c:pt>
                <c:pt idx="1">
                  <c:v>Child referrals</c:v>
                </c:pt>
              </c:strCache>
            </c:strRef>
          </c:cat>
          <c:val>
            <c:numRef>
              <c:f>'annual summaries'!$N$35:$N$36</c:f>
              <c:numCache>
                <c:formatCode>General</c:formatCode>
                <c:ptCount val="2"/>
                <c:pt idx="0">
                  <c:v>3447</c:v>
                </c:pt>
                <c:pt idx="1">
                  <c:v>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A4-4393-8482-7ECF6D9B4F12}"/>
            </c:ext>
          </c:extLst>
        </c:ser>
        <c:ser>
          <c:idx val="2"/>
          <c:order val="4"/>
          <c:tx>
            <c:v>2025-26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'annual summaries'!$A$35:$A$36</c:f>
              <c:strCache>
                <c:ptCount val="2"/>
                <c:pt idx="0">
                  <c:v>Adult referrals</c:v>
                </c:pt>
                <c:pt idx="1">
                  <c:v>Child referrals</c:v>
                </c:pt>
              </c:strCache>
            </c:strRef>
          </c:cat>
          <c:val>
            <c:numRef>
              <c:f>'annual summaries'!$O$35:$O$36</c:f>
              <c:numCache>
                <c:formatCode>General</c:formatCode>
                <c:ptCount val="2"/>
                <c:pt idx="0">
                  <c:v>3560</c:v>
                </c:pt>
                <c:pt idx="1">
                  <c:v>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9A4-4393-8482-7ECF6D9B4F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57096447"/>
        <c:axId val="1"/>
      </c:barChart>
      <c:catAx>
        <c:axId val="1357096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600" b="0"/>
                </a:pPr>
                <a:r>
                  <a:rPr lang="en-GB" sz="1600" b="0" dirty="0"/>
                  <a:t>No.</a:t>
                </a:r>
                <a:r>
                  <a:rPr lang="en-GB" sz="1600" b="0" baseline="0" dirty="0"/>
                  <a:t> referrals in year</a:t>
                </a:r>
                <a:endParaRPr lang="en-GB" sz="1600" b="0" dirty="0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7096447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2294356955380576"/>
          <c:y val="0.12847659667541558"/>
          <c:w val="0.17705646897764724"/>
          <c:h val="0.42775847380562654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'ref per million by nation'!$D$3</c:f>
              <c:strCache>
                <c:ptCount val="1"/>
                <c:pt idx="0">
                  <c:v>ADULTS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'ref per million by nation'!$A$4:$A$8</c:f>
              <c:strCache>
                <c:ptCount val="5"/>
                <c:pt idx="0">
                  <c:v>Scotland</c:v>
                </c:pt>
                <c:pt idx="1">
                  <c:v>Wales</c:v>
                </c:pt>
                <c:pt idx="2">
                  <c:v>NI</c:v>
                </c:pt>
                <c:pt idx="3">
                  <c:v>England </c:v>
                </c:pt>
                <c:pt idx="4">
                  <c:v>UK</c:v>
                </c:pt>
              </c:strCache>
            </c:strRef>
          </c:cat>
          <c:val>
            <c:numRef>
              <c:f>'ref per million by nation'!$D$4:$D$8</c:f>
              <c:numCache>
                <c:formatCode>0.0</c:formatCode>
                <c:ptCount val="5"/>
                <c:pt idx="0">
                  <c:v>49.334516415261753</c:v>
                </c:pt>
                <c:pt idx="1">
                  <c:v>66.975308641975317</c:v>
                </c:pt>
                <c:pt idx="2">
                  <c:v>46.907216494845365</c:v>
                </c:pt>
                <c:pt idx="3">
                  <c:v>52.078590690995696</c:v>
                </c:pt>
                <c:pt idx="4">
                  <c:v>52.413833718584826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18-4F16-8367-927FC35CE4E3}"/>
            </c:ext>
          </c:extLst>
        </c:ser>
        <c:ser>
          <c:idx val="1"/>
          <c:order val="1"/>
          <c:tx>
            <c:strRef>
              <c:f>'ref per million by nation'!$F$3</c:f>
              <c:strCache>
                <c:ptCount val="1"/>
                <c:pt idx="0">
                  <c:v>PAEDS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'ref per million by nation'!$A$4:$A$8</c:f>
              <c:strCache>
                <c:ptCount val="5"/>
                <c:pt idx="0">
                  <c:v>Scotland</c:v>
                </c:pt>
                <c:pt idx="1">
                  <c:v>Wales</c:v>
                </c:pt>
                <c:pt idx="2">
                  <c:v>NI</c:v>
                </c:pt>
                <c:pt idx="3">
                  <c:v>England </c:v>
                </c:pt>
                <c:pt idx="4">
                  <c:v>UK</c:v>
                </c:pt>
              </c:strCache>
            </c:strRef>
          </c:cat>
          <c:val>
            <c:numRef>
              <c:f>'ref per million by nation'!$F$4:$F$8</c:f>
              <c:numCache>
                <c:formatCode>0.0</c:formatCode>
                <c:ptCount val="5"/>
                <c:pt idx="0">
                  <c:v>8.695652173913043</c:v>
                </c:pt>
                <c:pt idx="1">
                  <c:v>6.1728395061728394</c:v>
                </c:pt>
                <c:pt idx="2">
                  <c:v>9.2783505154639165</c:v>
                </c:pt>
                <c:pt idx="3">
                  <c:v>14.20166007074563</c:v>
                </c:pt>
                <c:pt idx="4">
                  <c:v>13.221242325643026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18-4F16-8367-927FC35CE4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04136431"/>
        <c:axId val="1486122671"/>
      </c:barChart>
      <c:catAx>
        <c:axId val="1604136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6122671"/>
        <c:crosses val="autoZero"/>
        <c:auto val="1"/>
        <c:lblAlgn val="ctr"/>
        <c:lblOffset val="100"/>
        <c:noMultiLvlLbl val="0"/>
      </c:catAx>
      <c:valAx>
        <c:axId val="1486122671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800" dirty="0"/>
                  <a:t>Referral rate</a:t>
                </a:r>
                <a:r>
                  <a:rPr lang="en-GB" sz="1800" baseline="0" dirty="0"/>
                  <a:t> / million population</a:t>
                </a:r>
                <a:endParaRPr lang="en-GB" sz="18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GB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4136431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/>
              <a:t>Total New CI Activity 2025-26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F3F-4E8B-B498-2BEB9170CB1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F3F-4E8B-B498-2BEB9170CB1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F3F-4E8B-B498-2BEB9170CB1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F3F-4E8B-B498-2BEB9170CB1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F3F-4E8B-B498-2BEB9170CB1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F3F-4E8B-B498-2BEB9170CB1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'2026 CI data'!$C$4:$H$4</c:f>
              <c:strCache>
                <c:ptCount val="6"/>
                <c:pt idx="0">
                  <c:v>Unilateral Adult</c:v>
                </c:pt>
                <c:pt idx="1">
                  <c:v>Unilateral Child</c:v>
                </c:pt>
                <c:pt idx="2">
                  <c:v>Bilateral Simultaneous Adult</c:v>
                </c:pt>
                <c:pt idx="3">
                  <c:v>Bilateral Simultaneous Child</c:v>
                </c:pt>
                <c:pt idx="4">
                  <c:v>Bilateral Sequential Adult</c:v>
                </c:pt>
                <c:pt idx="5">
                  <c:v>Bilateral Sequential Child</c:v>
                </c:pt>
              </c:strCache>
            </c:strRef>
          </c:cat>
          <c:val>
            <c:numRef>
              <c:f>'2026 CI data'!$C$23:$H$23</c:f>
              <c:numCache>
                <c:formatCode>General</c:formatCode>
                <c:ptCount val="6"/>
                <c:pt idx="0">
                  <c:v>1038</c:v>
                </c:pt>
                <c:pt idx="1">
                  <c:v>50</c:v>
                </c:pt>
                <c:pt idx="2">
                  <c:v>21</c:v>
                </c:pt>
                <c:pt idx="3">
                  <c:v>384</c:v>
                </c:pt>
                <c:pt idx="4">
                  <c:v>7</c:v>
                </c:pt>
                <c:pt idx="5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F3F-4E8B-B498-2BEB9170CB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Implants</a:t>
            </a:r>
            <a:r>
              <a:rPr lang="en-US" sz="2000" baseline="0" dirty="0"/>
              <a:t> procedures </a:t>
            </a:r>
            <a:r>
              <a:rPr lang="en-US" sz="2000" dirty="0"/>
              <a:t>/ million by UK nation</a:t>
            </a:r>
          </a:p>
        </c:rich>
      </c:tx>
      <c:layout>
        <c:manualLayout>
          <c:xMode val="edge"/>
          <c:yMode val="edge"/>
          <c:x val="0.34469198143710295"/>
          <c:y val="5.837284991421029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'ref per million by nation'!$D$11</c:f>
              <c:strCache>
                <c:ptCount val="1"/>
                <c:pt idx="0">
                  <c:v>ADULTS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'ref per million by nation'!$A$12:$A$16</c:f>
              <c:strCache>
                <c:ptCount val="5"/>
                <c:pt idx="0">
                  <c:v>Scotland</c:v>
                </c:pt>
                <c:pt idx="1">
                  <c:v>Wales</c:v>
                </c:pt>
                <c:pt idx="2">
                  <c:v>N Ireland</c:v>
                </c:pt>
                <c:pt idx="3">
                  <c:v>England </c:v>
                </c:pt>
                <c:pt idx="4">
                  <c:v>UK</c:v>
                </c:pt>
              </c:strCache>
            </c:strRef>
          </c:cat>
          <c:val>
            <c:numRef>
              <c:f>'ref per million by nation'!$D$12:$D$16</c:f>
              <c:numCache>
                <c:formatCode>0.0</c:formatCode>
                <c:ptCount val="5"/>
                <c:pt idx="0">
                  <c:v>15.261756876663707</c:v>
                </c:pt>
                <c:pt idx="1">
                  <c:v>11.419753086419753</c:v>
                </c:pt>
                <c:pt idx="2">
                  <c:v>20.618556701030929</c:v>
                </c:pt>
                <c:pt idx="3">
                  <c:v>16.197947676251182</c:v>
                </c:pt>
                <c:pt idx="4">
                  <c:v>16.018609855567497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0C-4DCD-A056-6FA5BFCACE48}"/>
            </c:ext>
          </c:extLst>
        </c:ser>
        <c:ser>
          <c:idx val="1"/>
          <c:order val="1"/>
          <c:tx>
            <c:strRef>
              <c:f>'ref per million by nation'!$F$11</c:f>
              <c:strCache>
                <c:ptCount val="1"/>
                <c:pt idx="0">
                  <c:v>PAEDS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'ref per million by nation'!$A$12:$A$16</c:f>
              <c:strCache>
                <c:ptCount val="5"/>
                <c:pt idx="0">
                  <c:v>Scotland</c:v>
                </c:pt>
                <c:pt idx="1">
                  <c:v>Wales</c:v>
                </c:pt>
                <c:pt idx="2">
                  <c:v>N Ireland</c:v>
                </c:pt>
                <c:pt idx="3">
                  <c:v>England </c:v>
                </c:pt>
                <c:pt idx="4">
                  <c:v>UK</c:v>
                </c:pt>
              </c:strCache>
            </c:strRef>
          </c:cat>
          <c:val>
            <c:numRef>
              <c:f>'ref per million by nation'!$F$12:$F$16</c:f>
              <c:numCache>
                <c:formatCode>0.0</c:formatCode>
                <c:ptCount val="5"/>
                <c:pt idx="0">
                  <c:v>4.0816326530612246</c:v>
                </c:pt>
                <c:pt idx="1">
                  <c:v>3.3950617283950617</c:v>
                </c:pt>
                <c:pt idx="2">
                  <c:v>5.1546391752577323</c:v>
                </c:pt>
                <c:pt idx="3">
                  <c:v>7.057051798409975</c:v>
                </c:pt>
                <c:pt idx="4">
                  <c:v>6.581175188822308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0C-4DCD-A056-6FA5BFCACE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077120"/>
        <c:axId val="2079120272"/>
      </c:barChart>
      <c:catAx>
        <c:axId val="37307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9120272"/>
        <c:crosses val="autoZero"/>
        <c:auto val="1"/>
        <c:lblAlgn val="ctr"/>
        <c:lblOffset val="100"/>
        <c:noMultiLvlLbl val="0"/>
      </c:catAx>
      <c:valAx>
        <c:axId val="207912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 dirty="0"/>
                  <a:t>Implant</a:t>
                </a:r>
                <a:r>
                  <a:rPr lang="en-GB" sz="1600" baseline="0" dirty="0"/>
                  <a:t> procedures / million</a:t>
                </a:r>
                <a:endParaRPr lang="en-GB" sz="16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GB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7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400" dirty="0"/>
              <a:t>Total</a:t>
            </a:r>
            <a:r>
              <a:rPr lang="en-GB" sz="2400" baseline="0" dirty="0"/>
              <a:t> new CI procedures by centre </a:t>
            </a:r>
            <a:endParaRPr lang="en-GB" sz="2400" dirty="0"/>
          </a:p>
        </c:rich>
      </c:tx>
      <c:layout>
        <c:manualLayout>
          <c:xMode val="edge"/>
          <c:yMode val="edge"/>
          <c:x val="0.13683277565903246"/>
          <c:y val="2.29062276306370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 CI data'!$B$5:$B$22</c:f>
              <c:strCache>
                <c:ptCount val="18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  <c:pt idx="10">
                  <c:v>K</c:v>
                </c:pt>
                <c:pt idx="11">
                  <c:v>L</c:v>
                </c:pt>
                <c:pt idx="12">
                  <c:v>M</c:v>
                </c:pt>
                <c:pt idx="13">
                  <c:v>N</c:v>
                </c:pt>
                <c:pt idx="14">
                  <c:v>O</c:v>
                </c:pt>
                <c:pt idx="15">
                  <c:v>P</c:v>
                </c:pt>
                <c:pt idx="16">
                  <c:v>Q</c:v>
                </c:pt>
                <c:pt idx="17">
                  <c:v>R</c:v>
                </c:pt>
              </c:strCache>
            </c:strRef>
          </c:cat>
          <c:val>
            <c:numRef>
              <c:f>'2026 CI data'!$I$5:$I$22</c:f>
              <c:numCache>
                <c:formatCode>General</c:formatCode>
                <c:ptCount val="18"/>
                <c:pt idx="0">
                  <c:v>176</c:v>
                </c:pt>
                <c:pt idx="1">
                  <c:v>156</c:v>
                </c:pt>
                <c:pt idx="2">
                  <c:v>135</c:v>
                </c:pt>
                <c:pt idx="3">
                  <c:v>134</c:v>
                </c:pt>
                <c:pt idx="4">
                  <c:v>109</c:v>
                </c:pt>
                <c:pt idx="5">
                  <c:v>102</c:v>
                </c:pt>
                <c:pt idx="6">
                  <c:v>93</c:v>
                </c:pt>
                <c:pt idx="7">
                  <c:v>92</c:v>
                </c:pt>
                <c:pt idx="8">
                  <c:v>88</c:v>
                </c:pt>
                <c:pt idx="9">
                  <c:v>84</c:v>
                </c:pt>
                <c:pt idx="10">
                  <c:v>75</c:v>
                </c:pt>
                <c:pt idx="11">
                  <c:v>51</c:v>
                </c:pt>
                <c:pt idx="12">
                  <c:v>50</c:v>
                </c:pt>
                <c:pt idx="13">
                  <c:v>49</c:v>
                </c:pt>
                <c:pt idx="14">
                  <c:v>44</c:v>
                </c:pt>
                <c:pt idx="15">
                  <c:v>40</c:v>
                </c:pt>
                <c:pt idx="16">
                  <c:v>35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D9-4D9F-8A76-F8406DCAEE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877391"/>
        <c:axId val="81874511"/>
      </c:barChart>
      <c:catAx>
        <c:axId val="81877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874511"/>
        <c:crosses val="autoZero"/>
        <c:auto val="1"/>
        <c:lblAlgn val="ctr"/>
        <c:lblOffset val="100"/>
        <c:noMultiLvlLbl val="0"/>
      </c:catAx>
      <c:valAx>
        <c:axId val="818745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No. Procedures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877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400" dirty="0"/>
              <a:t>Total</a:t>
            </a:r>
            <a:r>
              <a:rPr lang="en-GB" sz="2400" baseline="0" dirty="0"/>
              <a:t> new implants by centre*</a:t>
            </a:r>
            <a:endParaRPr lang="en-GB" sz="2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>
        <c:manualLayout>
          <c:layoutTarget val="inner"/>
          <c:xMode val="edge"/>
          <c:yMode val="edge"/>
          <c:x val="0.15489641227557771"/>
          <c:y val="0.13840853576233622"/>
          <c:w val="0.81971190773156666"/>
          <c:h val="0.7635039992336797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 CI data'!$B$5:$B$22</c:f>
              <c:strCache>
                <c:ptCount val="18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  <c:pt idx="10">
                  <c:v>K</c:v>
                </c:pt>
                <c:pt idx="11">
                  <c:v>L</c:v>
                </c:pt>
                <c:pt idx="12">
                  <c:v>M</c:v>
                </c:pt>
                <c:pt idx="13">
                  <c:v>N</c:v>
                </c:pt>
                <c:pt idx="14">
                  <c:v>O</c:v>
                </c:pt>
                <c:pt idx="15">
                  <c:v>P</c:v>
                </c:pt>
                <c:pt idx="16">
                  <c:v>Q</c:v>
                </c:pt>
                <c:pt idx="17">
                  <c:v>R</c:v>
                </c:pt>
              </c:strCache>
            </c:strRef>
          </c:cat>
          <c:val>
            <c:numRef>
              <c:f>'2026 CI data'!$J$5:$J$22</c:f>
              <c:numCache>
                <c:formatCode>General</c:formatCode>
                <c:ptCount val="18"/>
                <c:pt idx="0">
                  <c:v>221</c:v>
                </c:pt>
                <c:pt idx="1">
                  <c:v>188</c:v>
                </c:pt>
                <c:pt idx="2">
                  <c:v>178</c:v>
                </c:pt>
                <c:pt idx="3">
                  <c:v>181</c:v>
                </c:pt>
                <c:pt idx="4">
                  <c:v>127</c:v>
                </c:pt>
                <c:pt idx="5">
                  <c:v>116</c:v>
                </c:pt>
                <c:pt idx="6">
                  <c:v>125</c:v>
                </c:pt>
                <c:pt idx="7">
                  <c:v>124</c:v>
                </c:pt>
                <c:pt idx="8">
                  <c:v>113</c:v>
                </c:pt>
                <c:pt idx="9">
                  <c:v>102</c:v>
                </c:pt>
                <c:pt idx="10">
                  <c:v>107</c:v>
                </c:pt>
                <c:pt idx="11">
                  <c:v>58</c:v>
                </c:pt>
                <c:pt idx="12">
                  <c:v>56</c:v>
                </c:pt>
                <c:pt idx="13">
                  <c:v>61</c:v>
                </c:pt>
                <c:pt idx="14">
                  <c:v>75</c:v>
                </c:pt>
                <c:pt idx="15">
                  <c:v>51</c:v>
                </c:pt>
                <c:pt idx="16">
                  <c:v>35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0C-422E-B62F-CB8F70074B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40313695"/>
        <c:axId val="837354191"/>
      </c:barChart>
      <c:catAx>
        <c:axId val="8403136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7354191"/>
        <c:crosses val="autoZero"/>
        <c:auto val="1"/>
        <c:lblAlgn val="ctr"/>
        <c:lblOffset val="100"/>
        <c:noMultiLvlLbl val="0"/>
      </c:catAx>
      <c:valAx>
        <c:axId val="8373541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 dirty="0"/>
                  <a:t>No.</a:t>
                </a:r>
                <a:r>
                  <a:rPr lang="en-GB" sz="1600" baseline="0" dirty="0"/>
                  <a:t> Implants</a:t>
                </a:r>
                <a:endParaRPr lang="en-GB" sz="16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GB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03136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REIMPLANT CI Activity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 CI data'!$J$4:$O$4</c:f>
              <c:strCache>
                <c:ptCount val="6"/>
                <c:pt idx="0">
                  <c:v>Unilateral Adult</c:v>
                </c:pt>
                <c:pt idx="1">
                  <c:v>Unilateral Child</c:v>
                </c:pt>
                <c:pt idx="2">
                  <c:v>Bilateral Simultaneous Adult</c:v>
                </c:pt>
                <c:pt idx="3">
                  <c:v>Bilateral Simultaneous Child</c:v>
                </c:pt>
                <c:pt idx="4">
                  <c:v>Bilateral Sequential Adult</c:v>
                </c:pt>
                <c:pt idx="5">
                  <c:v>Bilateral Sequential Child</c:v>
                </c:pt>
              </c:strCache>
            </c:strRef>
          </c:cat>
          <c:val>
            <c:numRef>
              <c:f>'2026 CI data'!$J$23:$O$23</c:f>
              <c:numCache>
                <c:formatCode>General</c:formatCode>
                <c:ptCount val="6"/>
                <c:pt idx="0">
                  <c:v>80</c:v>
                </c:pt>
                <c:pt idx="1">
                  <c:v>17</c:v>
                </c:pt>
                <c:pt idx="2">
                  <c:v>2</c:v>
                </c:pt>
                <c:pt idx="3">
                  <c:v>12</c:v>
                </c:pt>
                <c:pt idx="4">
                  <c:v>1</c:v>
                </c:pt>
                <c:pt idx="5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1F-4730-AB2D-A62BCF385F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421408"/>
        <c:axId val="1751408400"/>
      </c:barChart>
      <c:catAx>
        <c:axId val="2242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408400"/>
        <c:crosses val="autoZero"/>
        <c:auto val="1"/>
        <c:lblAlgn val="ctr"/>
        <c:lblOffset val="100"/>
        <c:noMultiLvlLbl val="0"/>
      </c:catAx>
      <c:valAx>
        <c:axId val="175140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800" dirty="0"/>
                  <a:t>No. Procedures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21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GB" sz="1600" dirty="0"/>
              <a:t>UK CI trends – People who receive new cochlear</a:t>
            </a:r>
            <a:r>
              <a:rPr lang="en-GB" sz="1600" baseline="0" dirty="0"/>
              <a:t> implant/s</a:t>
            </a:r>
            <a:r>
              <a:rPr lang="en-GB" sz="1600" dirty="0"/>
              <a:t> each year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7"/>
          <c:order val="0"/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'annual summaries'!$B$1:$P$1</c:f>
              <c:numCache>
                <c:formatCode>General</c:formatCode>
                <c:ptCount val="1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</c:numCache>
            </c:numRef>
          </c:cat>
          <c:val>
            <c:numRef>
              <c:f>'annual summaries'!$B$21:$O$21</c:f>
              <c:numCache>
                <c:formatCode>General</c:formatCode>
                <c:ptCount val="14"/>
                <c:pt idx="0">
                  <c:v>1187</c:v>
                </c:pt>
                <c:pt idx="1">
                  <c:v>1161</c:v>
                </c:pt>
                <c:pt idx="2">
                  <c:v>1166</c:v>
                </c:pt>
                <c:pt idx="3">
                  <c:v>1287</c:v>
                </c:pt>
                <c:pt idx="4">
                  <c:v>1404</c:v>
                </c:pt>
                <c:pt idx="5">
                  <c:v>1504</c:v>
                </c:pt>
                <c:pt idx="6">
                  <c:v>1563</c:v>
                </c:pt>
                <c:pt idx="7">
                  <c:v>1623</c:v>
                </c:pt>
                <c:pt idx="8">
                  <c:v>848</c:v>
                </c:pt>
                <c:pt idx="9">
                  <c:v>1317</c:v>
                </c:pt>
                <c:pt idx="10">
                  <c:v>1395</c:v>
                </c:pt>
                <c:pt idx="11">
                  <c:v>1561</c:v>
                </c:pt>
                <c:pt idx="12">
                  <c:v>1537</c:v>
                </c:pt>
                <c:pt idx="13">
                  <c:v>1513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2A-496E-AF12-FAB42DCC7F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57096927"/>
        <c:axId val="1"/>
      </c:barChart>
      <c:catAx>
        <c:axId val="1357096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600"/>
                </a:pPr>
                <a:r>
                  <a:rPr lang="en-GB" sz="1600" dirty="0"/>
                  <a:t>Number</a:t>
                </a:r>
                <a:r>
                  <a:rPr lang="en-GB" sz="1600" baseline="0" dirty="0"/>
                  <a:t> of people implanted</a:t>
                </a:r>
                <a:endParaRPr lang="en-GB" sz="1600" dirty="0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7096927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000" dirty="0"/>
              <a:t>Adult CI trends - new activity - last 10 years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4"/>
          <c:order val="4"/>
          <c:tx>
            <c:strRef>
              <c:f>'annual summaries'!$F$1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4BACC6"/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'annual summaries'!$A$13:$A$15</c:f>
              <c:strCache>
                <c:ptCount val="3"/>
                <c:pt idx="0">
                  <c:v>ADULTS -unilateral</c:v>
                </c:pt>
                <c:pt idx="1">
                  <c:v>ADULTS-bilateral simultaneous</c:v>
                </c:pt>
                <c:pt idx="2">
                  <c:v>ADULTS-bilateral sequential</c:v>
                </c:pt>
              </c:strCache>
            </c:strRef>
          </c:cat>
          <c:val>
            <c:numRef>
              <c:f>'annual summaries'!$F$13:$F$15</c:f>
              <c:numCache>
                <c:formatCode>General</c:formatCode>
                <c:ptCount val="3"/>
                <c:pt idx="0">
                  <c:v>899</c:v>
                </c:pt>
                <c:pt idx="1">
                  <c:v>18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A1-4C3D-981C-084B3844CE70}"/>
            </c:ext>
          </c:extLst>
        </c:ser>
        <c:ser>
          <c:idx val="5"/>
          <c:order val="5"/>
          <c:tx>
            <c:strRef>
              <c:f>'annual summaries'!$G$1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79646"/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'annual summaries'!$A$13:$A$15</c:f>
              <c:strCache>
                <c:ptCount val="3"/>
                <c:pt idx="0">
                  <c:v>ADULTS -unilateral</c:v>
                </c:pt>
                <c:pt idx="1">
                  <c:v>ADULTS-bilateral simultaneous</c:v>
                </c:pt>
                <c:pt idx="2">
                  <c:v>ADULTS-bilateral sequential</c:v>
                </c:pt>
              </c:strCache>
            </c:strRef>
          </c:cat>
          <c:val>
            <c:numRef>
              <c:f>'annual summaries'!$G$13:$G$15</c:f>
              <c:numCache>
                <c:formatCode>General</c:formatCode>
                <c:ptCount val="3"/>
                <c:pt idx="0">
                  <c:v>964</c:v>
                </c:pt>
                <c:pt idx="1">
                  <c:v>13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A1-4C3D-981C-084B3844CE70}"/>
            </c:ext>
          </c:extLst>
        </c:ser>
        <c:ser>
          <c:idx val="6"/>
          <c:order val="6"/>
          <c:tx>
            <c:strRef>
              <c:f>'annual summaries'!$H$1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'annual summaries'!$A$13:$A$15</c:f>
              <c:strCache>
                <c:ptCount val="3"/>
                <c:pt idx="0">
                  <c:v>ADULTS -unilateral</c:v>
                </c:pt>
                <c:pt idx="1">
                  <c:v>ADULTS-bilateral simultaneous</c:v>
                </c:pt>
                <c:pt idx="2">
                  <c:v>ADULTS-bilateral sequential</c:v>
                </c:pt>
              </c:strCache>
            </c:strRef>
          </c:cat>
          <c:val>
            <c:numRef>
              <c:f>'annual summaries'!$H$13:$H$15</c:f>
              <c:numCache>
                <c:formatCode>General</c:formatCode>
                <c:ptCount val="3"/>
                <c:pt idx="0">
                  <c:v>969</c:v>
                </c:pt>
                <c:pt idx="1">
                  <c:v>26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A1-4C3D-981C-084B3844CE70}"/>
            </c:ext>
          </c:extLst>
        </c:ser>
        <c:ser>
          <c:idx val="7"/>
          <c:order val="7"/>
          <c:tx>
            <c:strRef>
              <c:f>'annual summaries'!$I$1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'annual summaries'!$A$13:$A$15</c:f>
              <c:strCache>
                <c:ptCount val="3"/>
                <c:pt idx="0">
                  <c:v>ADULTS -unilateral</c:v>
                </c:pt>
                <c:pt idx="1">
                  <c:v>ADULTS-bilateral simultaneous</c:v>
                </c:pt>
                <c:pt idx="2">
                  <c:v>ADULTS-bilateral sequential</c:v>
                </c:pt>
              </c:strCache>
            </c:strRef>
          </c:cat>
          <c:val>
            <c:numRef>
              <c:f>'annual summaries'!$I$13:$I$15</c:f>
              <c:numCache>
                <c:formatCode>General</c:formatCode>
                <c:ptCount val="3"/>
                <c:pt idx="0">
                  <c:v>1038</c:v>
                </c:pt>
                <c:pt idx="1">
                  <c:v>38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A1-4C3D-981C-084B3844CE70}"/>
            </c:ext>
          </c:extLst>
        </c:ser>
        <c:ser>
          <c:idx val="8"/>
          <c:order val="8"/>
          <c:tx>
            <c:v>2021</c:v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'annual summaries'!$J$13:$J$15</c:f>
              <c:numCache>
                <c:formatCode>General</c:formatCode>
                <c:ptCount val="3"/>
                <c:pt idx="0">
                  <c:v>404</c:v>
                </c:pt>
                <c:pt idx="1">
                  <c:v>8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DA1-4C3D-981C-084B3844CE70}"/>
            </c:ext>
          </c:extLst>
        </c:ser>
        <c:ser>
          <c:idx val="9"/>
          <c:order val="9"/>
          <c:tx>
            <c:v>2022</c:v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'annual summaries'!$K$13:$K$15</c:f>
              <c:numCache>
                <c:formatCode>General</c:formatCode>
                <c:ptCount val="3"/>
                <c:pt idx="0">
                  <c:v>858</c:v>
                </c:pt>
                <c:pt idx="1">
                  <c:v>13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DA1-4C3D-981C-084B3844CE70}"/>
            </c:ext>
          </c:extLst>
        </c:ser>
        <c:ser>
          <c:idx val="10"/>
          <c:order val="10"/>
          <c:tx>
            <c:v>2023</c:v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'annual summaries'!$L$13:$L$15</c:f>
              <c:numCache>
                <c:formatCode>General</c:formatCode>
                <c:ptCount val="3"/>
                <c:pt idx="0">
                  <c:v>943</c:v>
                </c:pt>
                <c:pt idx="1">
                  <c:v>13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DA1-4C3D-981C-084B3844CE70}"/>
            </c:ext>
          </c:extLst>
        </c:ser>
        <c:ser>
          <c:idx val="11"/>
          <c:order val="11"/>
          <c:tx>
            <c:v>2024</c:v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'annual summaries'!$M$13:$M$15</c:f>
              <c:numCache>
                <c:formatCode>General</c:formatCode>
                <c:ptCount val="3"/>
                <c:pt idx="0">
                  <c:v>1065</c:v>
                </c:pt>
                <c:pt idx="1">
                  <c:v>12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DA1-4C3D-981C-084B3844CE70}"/>
            </c:ext>
          </c:extLst>
        </c:ser>
        <c:ser>
          <c:idx val="12"/>
          <c:order val="12"/>
          <c:tx>
            <c:strRef>
              <c:f>'annual summaries'!$N$1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'annual summaries'!$N$13:$N$15</c:f>
              <c:numCache>
                <c:formatCode>General</c:formatCode>
                <c:ptCount val="3"/>
                <c:pt idx="0">
                  <c:v>1031</c:v>
                </c:pt>
                <c:pt idx="1">
                  <c:v>26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DA1-4C3D-981C-084B3844CE70}"/>
            </c:ext>
          </c:extLst>
        </c:ser>
        <c:ser>
          <c:idx val="13"/>
          <c:order val="13"/>
          <c:tx>
            <c:v>2026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'annual summaries'!$O$13:$O$15</c:f>
              <c:numCache>
                <c:formatCode>General</c:formatCode>
                <c:ptCount val="3"/>
                <c:pt idx="0">
                  <c:v>1038</c:v>
                </c:pt>
                <c:pt idx="1">
                  <c:v>21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DA1-4C3D-981C-084B3844CE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56528479"/>
        <c:axId val="1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'annual summaries'!$B$1</c15:sqref>
                        </c15:formulaRef>
                      </c:ext>
                    </c:extLst>
                    <c:strCache>
                      <c:ptCount val="1"/>
                      <c:pt idx="0">
                        <c:v>2013</c:v>
                      </c:pt>
                    </c:strCache>
                  </c:strRef>
                </c:tx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'annual summaries'!$A$13:$A$15</c15:sqref>
                        </c15:formulaRef>
                      </c:ext>
                    </c:extLst>
                    <c:strCache>
                      <c:ptCount val="3"/>
                      <c:pt idx="0">
                        <c:v>ADULTS -unilateral</c:v>
                      </c:pt>
                      <c:pt idx="1">
                        <c:v>ADULTS-bilateral simultaneous</c:v>
                      </c:pt>
                      <c:pt idx="2">
                        <c:v>ADULTS-bilateral sequential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'annual summaries'!$B$13:$B$15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586</c:v>
                      </c:pt>
                      <c:pt idx="1">
                        <c:v>21</c:v>
                      </c:pt>
                      <c:pt idx="2">
                        <c:v>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A-BDA1-4C3D-981C-084B3844CE70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summaries'!$C$1</c15:sqref>
                        </c15:formulaRef>
                      </c:ext>
                    </c:extLst>
                    <c:strCache>
                      <c:ptCount val="1"/>
                      <c:pt idx="0">
                        <c:v>2014</c:v>
                      </c:pt>
                    </c:strCache>
                  </c:strRef>
                </c:tx>
                <c:spPr>
                  <a:solidFill>
                    <a:srgbClr val="C0504D"/>
                  </a:solidFill>
                  <a:ln w="25400">
                    <a:noFill/>
                  </a:ln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summaries'!$A$13:$A$15</c15:sqref>
                        </c15:formulaRef>
                      </c:ext>
                    </c:extLst>
                    <c:strCache>
                      <c:ptCount val="3"/>
                      <c:pt idx="0">
                        <c:v>ADULTS -unilateral</c:v>
                      </c:pt>
                      <c:pt idx="1">
                        <c:v>ADULTS-bilateral simultaneous</c:v>
                      </c:pt>
                      <c:pt idx="2">
                        <c:v>ADULTS-bilateral sequential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summaries'!$C$13:$C$15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615</c:v>
                      </c:pt>
                      <c:pt idx="1">
                        <c:v>11</c:v>
                      </c:pt>
                      <c:pt idx="2">
                        <c:v>12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BDA1-4C3D-981C-084B3844CE70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summaries'!$D$1</c15:sqref>
                        </c15:formulaRef>
                      </c:ext>
                    </c:extLst>
                    <c:strCache>
                      <c:ptCount val="1"/>
                      <c:pt idx="0">
                        <c:v>2015</c:v>
                      </c:pt>
                    </c:strCache>
                  </c:strRef>
                </c:tx>
                <c:spPr>
                  <a:solidFill>
                    <a:srgbClr val="9BBB59"/>
                  </a:solidFill>
                  <a:ln w="25400">
                    <a:noFill/>
                  </a:ln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summaries'!$A$13:$A$15</c15:sqref>
                        </c15:formulaRef>
                      </c:ext>
                    </c:extLst>
                    <c:strCache>
                      <c:ptCount val="3"/>
                      <c:pt idx="0">
                        <c:v>ADULTS -unilateral</c:v>
                      </c:pt>
                      <c:pt idx="1">
                        <c:v>ADULTS-bilateral simultaneous</c:v>
                      </c:pt>
                      <c:pt idx="2">
                        <c:v>ADULTS-bilateral sequential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summaries'!$D$13:$D$15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674</c:v>
                      </c:pt>
                      <c:pt idx="1">
                        <c:v>15</c:v>
                      </c:pt>
                      <c:pt idx="2">
                        <c:v>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BDA1-4C3D-981C-084B3844CE70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summaries'!$E$1</c15:sqref>
                        </c15:formulaRef>
                      </c:ext>
                    </c:extLst>
                    <c:strCache>
                      <c:ptCount val="1"/>
                      <c:pt idx="0">
                        <c:v>2016</c:v>
                      </c:pt>
                    </c:strCache>
                  </c:strRef>
                </c:tx>
                <c:spPr>
                  <a:solidFill>
                    <a:srgbClr val="8064A2"/>
                  </a:solidFill>
                  <a:ln w="25400">
                    <a:noFill/>
                  </a:ln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summaries'!$A$13:$A$15</c15:sqref>
                        </c15:formulaRef>
                      </c:ext>
                    </c:extLst>
                    <c:strCache>
                      <c:ptCount val="3"/>
                      <c:pt idx="0">
                        <c:v>ADULTS -unilateral</c:v>
                      </c:pt>
                      <c:pt idx="1">
                        <c:v>ADULTS-bilateral simultaneous</c:v>
                      </c:pt>
                      <c:pt idx="2">
                        <c:v>ADULTS-bilateral sequential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summaries'!$E$13:$E$15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782</c:v>
                      </c:pt>
                      <c:pt idx="1">
                        <c:v>18</c:v>
                      </c:pt>
                      <c:pt idx="2">
                        <c:v>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BDA1-4C3D-981C-084B3844CE70}"/>
                  </c:ext>
                </c:extLst>
              </c15:ser>
            </c15:filteredBarSeries>
          </c:ext>
        </c:extLst>
      </c:barChart>
      <c:catAx>
        <c:axId val="1356528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GB" sz="1800" b="0" dirty="0"/>
                  <a:t>No of</a:t>
                </a:r>
                <a:r>
                  <a:rPr lang="en-GB" sz="1800" b="0" baseline="0" dirty="0"/>
                  <a:t> new implantation procedures</a:t>
                </a:r>
                <a:endParaRPr lang="en-GB" sz="1800" b="0" dirty="0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6528479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8683464566929138"/>
          <c:y val="4.7458807232429283E-2"/>
          <c:w val="9.4795931758530169E-2"/>
          <c:h val="0.80158556207936338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000" dirty="0"/>
              <a:t>Paediatric CI trends - new activity – last 10 years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4"/>
          <c:order val="4"/>
          <c:tx>
            <c:strRef>
              <c:f>'annual summaries'!$F$1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4BACC6"/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'annual summaries'!$A$16:$A$18</c:f>
              <c:strCache>
                <c:ptCount val="3"/>
                <c:pt idx="0">
                  <c:v>CHILDREN - unilateral</c:v>
                </c:pt>
                <c:pt idx="1">
                  <c:v>CHILDREN - bilateral simultaneous</c:v>
                </c:pt>
                <c:pt idx="2">
                  <c:v>CHILDREN-bilateral sequential</c:v>
                </c:pt>
              </c:strCache>
            </c:strRef>
          </c:cat>
          <c:val>
            <c:numRef>
              <c:f>'annual summaries'!$F$16:$F$18</c:f>
              <c:numCache>
                <c:formatCode>General</c:formatCode>
                <c:ptCount val="3"/>
                <c:pt idx="0">
                  <c:v>86</c:v>
                </c:pt>
                <c:pt idx="1">
                  <c:v>360</c:v>
                </c:pt>
                <c:pt idx="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DC-4ED1-8623-C29DAA99E3A3}"/>
            </c:ext>
          </c:extLst>
        </c:ser>
        <c:ser>
          <c:idx val="5"/>
          <c:order val="5"/>
          <c:tx>
            <c:strRef>
              <c:f>'annual summaries'!$G$1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79646"/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'annual summaries'!$A$16:$A$18</c:f>
              <c:strCache>
                <c:ptCount val="3"/>
                <c:pt idx="0">
                  <c:v>CHILDREN - unilateral</c:v>
                </c:pt>
                <c:pt idx="1">
                  <c:v>CHILDREN - bilateral simultaneous</c:v>
                </c:pt>
                <c:pt idx="2">
                  <c:v>CHILDREN-bilateral sequential</c:v>
                </c:pt>
              </c:strCache>
            </c:strRef>
          </c:cat>
          <c:val>
            <c:numRef>
              <c:f>'annual summaries'!$G$16:$G$18</c:f>
              <c:numCache>
                <c:formatCode>General</c:formatCode>
                <c:ptCount val="3"/>
                <c:pt idx="0">
                  <c:v>84</c:v>
                </c:pt>
                <c:pt idx="1">
                  <c:v>382</c:v>
                </c:pt>
                <c:pt idx="2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DC-4ED1-8623-C29DAA99E3A3}"/>
            </c:ext>
          </c:extLst>
        </c:ser>
        <c:ser>
          <c:idx val="6"/>
          <c:order val="6"/>
          <c:tx>
            <c:strRef>
              <c:f>'annual summaries'!$H$1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'annual summaries'!$A$16:$A$18</c:f>
              <c:strCache>
                <c:ptCount val="3"/>
                <c:pt idx="0">
                  <c:v>CHILDREN - unilateral</c:v>
                </c:pt>
                <c:pt idx="1">
                  <c:v>CHILDREN - bilateral simultaneous</c:v>
                </c:pt>
                <c:pt idx="2">
                  <c:v>CHILDREN-bilateral sequential</c:v>
                </c:pt>
              </c:strCache>
            </c:strRef>
          </c:cat>
          <c:val>
            <c:numRef>
              <c:f>'annual summaries'!$H$16:$H$18</c:f>
              <c:numCache>
                <c:formatCode>General</c:formatCode>
                <c:ptCount val="3"/>
                <c:pt idx="0">
                  <c:v>90</c:v>
                </c:pt>
                <c:pt idx="1">
                  <c:v>438</c:v>
                </c:pt>
                <c:pt idx="2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DC-4ED1-8623-C29DAA99E3A3}"/>
            </c:ext>
          </c:extLst>
        </c:ser>
        <c:ser>
          <c:idx val="7"/>
          <c:order val="7"/>
          <c:tx>
            <c:strRef>
              <c:f>'annual summaries'!$I$1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'annual summaries'!$A$16:$A$18</c:f>
              <c:strCache>
                <c:ptCount val="3"/>
                <c:pt idx="0">
                  <c:v>CHILDREN - unilateral</c:v>
                </c:pt>
                <c:pt idx="1">
                  <c:v>CHILDREN - bilateral simultaneous</c:v>
                </c:pt>
                <c:pt idx="2">
                  <c:v>CHILDREN-bilateral sequential</c:v>
                </c:pt>
              </c:strCache>
            </c:strRef>
          </c:cat>
          <c:val>
            <c:numRef>
              <c:f>'annual summaries'!$I$16:$I$18</c:f>
              <c:numCache>
                <c:formatCode>General</c:formatCode>
                <c:ptCount val="3"/>
                <c:pt idx="0">
                  <c:v>78</c:v>
                </c:pt>
                <c:pt idx="1">
                  <c:v>437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DC-4ED1-8623-C29DAA99E3A3}"/>
            </c:ext>
          </c:extLst>
        </c:ser>
        <c:ser>
          <c:idx val="8"/>
          <c:order val="8"/>
          <c:tx>
            <c:v>2021</c:v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'annual summaries'!$J$16:$J$18</c:f>
              <c:numCache>
                <c:formatCode>General</c:formatCode>
                <c:ptCount val="3"/>
                <c:pt idx="0">
                  <c:v>58</c:v>
                </c:pt>
                <c:pt idx="1">
                  <c:v>355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DC-4ED1-8623-C29DAA99E3A3}"/>
            </c:ext>
          </c:extLst>
        </c:ser>
        <c:ser>
          <c:idx val="9"/>
          <c:order val="9"/>
          <c:tx>
            <c:v>2022</c:v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'annual summaries'!$K$16:$K$18</c:f>
              <c:numCache>
                <c:formatCode>General</c:formatCode>
                <c:ptCount val="3"/>
                <c:pt idx="0">
                  <c:v>57</c:v>
                </c:pt>
                <c:pt idx="1">
                  <c:v>350</c:v>
                </c:pt>
                <c:pt idx="2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CDC-4ED1-8623-C29DAA99E3A3}"/>
            </c:ext>
          </c:extLst>
        </c:ser>
        <c:ser>
          <c:idx val="10"/>
          <c:order val="10"/>
          <c:tx>
            <c:v>2023</c:v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'annual summaries'!$L$16:$L$18</c:f>
              <c:numCache>
                <c:formatCode>General</c:formatCode>
                <c:ptCount val="3"/>
                <c:pt idx="0">
                  <c:v>44</c:v>
                </c:pt>
                <c:pt idx="1">
                  <c:v>367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CDC-4ED1-8623-C29DAA99E3A3}"/>
            </c:ext>
          </c:extLst>
        </c:ser>
        <c:ser>
          <c:idx val="11"/>
          <c:order val="11"/>
          <c:tx>
            <c:v>2024</c:v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'annual summaries'!$M$16:$M$18</c:f>
              <c:numCache>
                <c:formatCode>General</c:formatCode>
                <c:ptCount val="3"/>
                <c:pt idx="0">
                  <c:v>59</c:v>
                </c:pt>
                <c:pt idx="1">
                  <c:v>397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CDC-4ED1-8623-C29DAA99E3A3}"/>
            </c:ext>
          </c:extLst>
        </c:ser>
        <c:ser>
          <c:idx val="12"/>
          <c:order val="12"/>
          <c:tx>
            <c:strRef>
              <c:f>'annual summaries'!$N$1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'annual summaries'!$N$16:$N$18</c:f>
              <c:numCache>
                <c:formatCode>General</c:formatCode>
                <c:ptCount val="3"/>
                <c:pt idx="0">
                  <c:v>67</c:v>
                </c:pt>
                <c:pt idx="1">
                  <c:v>383</c:v>
                </c:pt>
                <c:pt idx="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DC-4ED1-8623-C29DAA99E3A3}"/>
            </c:ext>
          </c:extLst>
        </c:ser>
        <c:ser>
          <c:idx val="13"/>
          <c:order val="13"/>
          <c:tx>
            <c:v>2026</c:v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'annual summaries'!$O$16:$O$18</c:f>
              <c:numCache>
                <c:formatCode>General</c:formatCode>
                <c:ptCount val="3"/>
                <c:pt idx="0">
                  <c:v>50</c:v>
                </c:pt>
                <c:pt idx="1">
                  <c:v>384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CDC-4ED1-8623-C29DAA99E3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56369663"/>
        <c:axId val="1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'annual summaries'!$B$1</c15:sqref>
                        </c15:formulaRef>
                      </c:ext>
                    </c:extLst>
                    <c:strCache>
                      <c:ptCount val="1"/>
                      <c:pt idx="0">
                        <c:v>2013</c:v>
                      </c:pt>
                    </c:strCache>
                  </c:strRef>
                </c:tx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'annual summaries'!$A$16:$A$18</c15:sqref>
                        </c15:formulaRef>
                      </c:ext>
                    </c:extLst>
                    <c:strCache>
                      <c:ptCount val="3"/>
                      <c:pt idx="0">
                        <c:v>CHILDREN - unilateral</c:v>
                      </c:pt>
                      <c:pt idx="1">
                        <c:v>CHILDREN - bilateral simultaneous</c:v>
                      </c:pt>
                      <c:pt idx="2">
                        <c:v>CHILDREN-bilateral sequential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'annual summaries'!$B$16:$B$18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99</c:v>
                      </c:pt>
                      <c:pt idx="1">
                        <c:v>305</c:v>
                      </c:pt>
                      <c:pt idx="2">
                        <c:v>169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A-3CDC-4ED1-8623-C29DAA99E3A3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summaries'!$C$1</c15:sqref>
                        </c15:formulaRef>
                      </c:ext>
                    </c:extLst>
                    <c:strCache>
                      <c:ptCount val="1"/>
                      <c:pt idx="0">
                        <c:v>2014</c:v>
                      </c:pt>
                    </c:strCache>
                  </c:strRef>
                </c:tx>
                <c:spPr>
                  <a:solidFill>
                    <a:srgbClr val="C0504D"/>
                  </a:solidFill>
                  <a:ln w="25400">
                    <a:noFill/>
                  </a:ln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summaries'!$A$16:$A$18</c15:sqref>
                        </c15:formulaRef>
                      </c:ext>
                    </c:extLst>
                    <c:strCache>
                      <c:ptCount val="3"/>
                      <c:pt idx="0">
                        <c:v>CHILDREN - unilateral</c:v>
                      </c:pt>
                      <c:pt idx="1">
                        <c:v>CHILDREN - bilateral simultaneous</c:v>
                      </c:pt>
                      <c:pt idx="2">
                        <c:v>CHILDREN-bilateral sequential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summaries'!$C$16:$C$18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117</c:v>
                      </c:pt>
                      <c:pt idx="1">
                        <c:v>308</c:v>
                      </c:pt>
                      <c:pt idx="2">
                        <c:v>98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3CDC-4ED1-8623-C29DAA99E3A3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summaries'!$D$1</c15:sqref>
                        </c15:formulaRef>
                      </c:ext>
                    </c:extLst>
                    <c:strCache>
                      <c:ptCount val="1"/>
                      <c:pt idx="0">
                        <c:v>2015</c:v>
                      </c:pt>
                    </c:strCache>
                  </c:strRef>
                </c:tx>
                <c:spPr>
                  <a:solidFill>
                    <a:srgbClr val="9BBB59"/>
                  </a:solidFill>
                  <a:ln w="25400">
                    <a:noFill/>
                  </a:ln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summaries'!$A$16:$A$18</c15:sqref>
                        </c15:formulaRef>
                      </c:ext>
                    </c:extLst>
                    <c:strCache>
                      <c:ptCount val="3"/>
                      <c:pt idx="0">
                        <c:v>CHILDREN - unilateral</c:v>
                      </c:pt>
                      <c:pt idx="1">
                        <c:v>CHILDREN - bilateral simultaneous</c:v>
                      </c:pt>
                      <c:pt idx="2">
                        <c:v>CHILDREN-bilateral sequential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summaries'!$D$16:$D$18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92</c:v>
                      </c:pt>
                      <c:pt idx="1">
                        <c:v>324</c:v>
                      </c:pt>
                      <c:pt idx="2">
                        <c:v>55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3CDC-4ED1-8623-C29DAA99E3A3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summaries'!$E$1</c15:sqref>
                        </c15:formulaRef>
                      </c:ext>
                    </c:extLst>
                    <c:strCache>
                      <c:ptCount val="1"/>
                      <c:pt idx="0">
                        <c:v>2016</c:v>
                      </c:pt>
                    </c:strCache>
                  </c:strRef>
                </c:tx>
                <c:spPr>
                  <a:solidFill>
                    <a:srgbClr val="8064A2"/>
                  </a:solidFill>
                  <a:ln w="25400">
                    <a:noFill/>
                  </a:ln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summaries'!$A$16:$A$18</c15:sqref>
                        </c15:formulaRef>
                      </c:ext>
                    </c:extLst>
                    <c:strCache>
                      <c:ptCount val="3"/>
                      <c:pt idx="0">
                        <c:v>CHILDREN - unilateral</c:v>
                      </c:pt>
                      <c:pt idx="1">
                        <c:v>CHILDREN - bilateral simultaneous</c:v>
                      </c:pt>
                      <c:pt idx="2">
                        <c:v>CHILDREN-bilateral sequential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summaries'!$E$16:$E$18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90</c:v>
                      </c:pt>
                      <c:pt idx="1">
                        <c:v>338</c:v>
                      </c:pt>
                      <c:pt idx="2">
                        <c:v>52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3CDC-4ED1-8623-C29DAA99E3A3}"/>
                  </c:ext>
                </c:extLst>
              </c15:ser>
            </c15:filteredBarSeries>
          </c:ext>
        </c:extLst>
      </c:barChart>
      <c:catAx>
        <c:axId val="1356369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800" b="0"/>
                </a:pPr>
                <a:r>
                  <a:rPr lang="en-GB" sz="1800" b="0" dirty="0"/>
                  <a:t>NO. new implantation</a:t>
                </a:r>
                <a:r>
                  <a:rPr lang="en-GB" sz="1800" b="0" baseline="0" dirty="0"/>
                  <a:t> procedures </a:t>
                </a:r>
                <a:endParaRPr lang="en-GB" sz="1800" b="0" dirty="0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6369663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8961242344706914"/>
          <c:y val="8.7665922132226293E-2"/>
          <c:w val="9.4795931758530169E-2"/>
          <c:h val="0.79664975460850174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299294138453305"/>
          <c:y val="8.9499715446670763E-2"/>
          <c:w val="0.81255102535740986"/>
          <c:h val="0.68793834445354873"/>
        </c:manualLayout>
      </c:layout>
      <c:barChart>
        <c:barDir val="col"/>
        <c:grouping val="clustered"/>
        <c:varyColors val="0"/>
        <c:ser>
          <c:idx val="0"/>
          <c:order val="0"/>
          <c:tx>
            <c:v>Referrals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graphs!$E$4:$E$21</c:f>
              <c:strCache>
                <c:ptCount val="18"/>
                <c:pt idx="0">
                  <c:v>B</c:v>
                </c:pt>
                <c:pt idx="1">
                  <c:v>A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G</c:v>
                </c:pt>
                <c:pt idx="6">
                  <c:v>I</c:v>
                </c:pt>
                <c:pt idx="7">
                  <c:v>J</c:v>
                </c:pt>
                <c:pt idx="8">
                  <c:v>H</c:v>
                </c:pt>
                <c:pt idx="9">
                  <c:v>K</c:v>
                </c:pt>
                <c:pt idx="10">
                  <c:v>F</c:v>
                </c:pt>
                <c:pt idx="11">
                  <c:v>L</c:v>
                </c:pt>
                <c:pt idx="12">
                  <c:v>P</c:v>
                </c:pt>
                <c:pt idx="13">
                  <c:v>Q</c:v>
                </c:pt>
                <c:pt idx="14">
                  <c:v>N</c:v>
                </c:pt>
                <c:pt idx="15">
                  <c:v>M</c:v>
                </c:pt>
                <c:pt idx="16">
                  <c:v>O</c:v>
                </c:pt>
                <c:pt idx="17">
                  <c:v>R</c:v>
                </c:pt>
              </c:strCache>
            </c:strRef>
          </c:cat>
          <c:val>
            <c:numRef>
              <c:f>graphs!$F$4:$F$21</c:f>
              <c:numCache>
                <c:formatCode>General</c:formatCode>
                <c:ptCount val="18"/>
                <c:pt idx="0">
                  <c:v>500</c:v>
                </c:pt>
                <c:pt idx="1">
                  <c:v>440</c:v>
                </c:pt>
                <c:pt idx="2">
                  <c:v>390</c:v>
                </c:pt>
                <c:pt idx="3">
                  <c:v>332</c:v>
                </c:pt>
                <c:pt idx="4">
                  <c:v>327</c:v>
                </c:pt>
                <c:pt idx="5">
                  <c:v>295</c:v>
                </c:pt>
                <c:pt idx="6">
                  <c:v>294</c:v>
                </c:pt>
                <c:pt idx="7">
                  <c:v>277</c:v>
                </c:pt>
                <c:pt idx="8">
                  <c:v>273</c:v>
                </c:pt>
                <c:pt idx="9">
                  <c:v>252</c:v>
                </c:pt>
                <c:pt idx="10">
                  <c:v>238</c:v>
                </c:pt>
                <c:pt idx="11">
                  <c:v>157</c:v>
                </c:pt>
                <c:pt idx="12">
                  <c:v>147</c:v>
                </c:pt>
                <c:pt idx="13">
                  <c:v>132</c:v>
                </c:pt>
                <c:pt idx="14">
                  <c:v>129</c:v>
                </c:pt>
                <c:pt idx="15">
                  <c:v>109</c:v>
                </c:pt>
                <c:pt idx="16">
                  <c:v>100</c:v>
                </c:pt>
                <c:pt idx="17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F6-4FA3-A0BC-35748A89FE5D}"/>
            </c:ext>
          </c:extLst>
        </c:ser>
        <c:ser>
          <c:idx val="1"/>
          <c:order val="1"/>
          <c:tx>
            <c:v>Implantations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graphs!$E$4:$E$21</c:f>
              <c:strCache>
                <c:ptCount val="18"/>
                <c:pt idx="0">
                  <c:v>B</c:v>
                </c:pt>
                <c:pt idx="1">
                  <c:v>A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G</c:v>
                </c:pt>
                <c:pt idx="6">
                  <c:v>I</c:v>
                </c:pt>
                <c:pt idx="7">
                  <c:v>J</c:v>
                </c:pt>
                <c:pt idx="8">
                  <c:v>H</c:v>
                </c:pt>
                <c:pt idx="9">
                  <c:v>K</c:v>
                </c:pt>
                <c:pt idx="10">
                  <c:v>F</c:v>
                </c:pt>
                <c:pt idx="11">
                  <c:v>L</c:v>
                </c:pt>
                <c:pt idx="12">
                  <c:v>P</c:v>
                </c:pt>
                <c:pt idx="13">
                  <c:v>Q</c:v>
                </c:pt>
                <c:pt idx="14">
                  <c:v>N</c:v>
                </c:pt>
                <c:pt idx="15">
                  <c:v>M</c:v>
                </c:pt>
                <c:pt idx="16">
                  <c:v>O</c:v>
                </c:pt>
                <c:pt idx="17">
                  <c:v>R</c:v>
                </c:pt>
              </c:strCache>
            </c:strRef>
          </c:cat>
          <c:val>
            <c:numRef>
              <c:f>graphs!$G$4:$G$21</c:f>
              <c:numCache>
                <c:formatCode>General</c:formatCode>
                <c:ptCount val="18"/>
                <c:pt idx="0">
                  <c:v>156</c:v>
                </c:pt>
                <c:pt idx="1">
                  <c:v>176</c:v>
                </c:pt>
                <c:pt idx="2">
                  <c:v>135</c:v>
                </c:pt>
                <c:pt idx="3">
                  <c:v>134</c:v>
                </c:pt>
                <c:pt idx="4">
                  <c:v>109</c:v>
                </c:pt>
                <c:pt idx="5">
                  <c:v>93</c:v>
                </c:pt>
                <c:pt idx="6">
                  <c:v>88</c:v>
                </c:pt>
                <c:pt idx="7">
                  <c:v>84</c:v>
                </c:pt>
                <c:pt idx="8">
                  <c:v>92</c:v>
                </c:pt>
                <c:pt idx="9">
                  <c:v>75</c:v>
                </c:pt>
                <c:pt idx="10">
                  <c:v>102</c:v>
                </c:pt>
                <c:pt idx="11">
                  <c:v>51</c:v>
                </c:pt>
                <c:pt idx="12">
                  <c:v>40</c:v>
                </c:pt>
                <c:pt idx="13">
                  <c:v>35</c:v>
                </c:pt>
                <c:pt idx="14">
                  <c:v>49</c:v>
                </c:pt>
                <c:pt idx="15">
                  <c:v>50</c:v>
                </c:pt>
                <c:pt idx="16">
                  <c:v>44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F6-4FA3-A0BC-35748A89F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996357231"/>
        <c:axId val="1996354319"/>
      </c:barChart>
      <c:lineChart>
        <c:grouping val="standard"/>
        <c:varyColors val="0"/>
        <c:ser>
          <c:idx val="2"/>
          <c:order val="2"/>
          <c:tx>
            <c:v>Conversion rate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'https://nhswales365-my.sharepoint.com/personal/jenny_townsend_wales_nhs_uk/Documents/BCIG Council/BCIG annual data/[DO NOT USE BCIG CI data return 2024-25.xlsx]Sheet2'!$G$4:$G$21</c:f>
              <c:strCache>
                <c:ptCount val="18"/>
                <c:pt idx="0">
                  <c:v>F</c:v>
                </c:pt>
                <c:pt idx="1">
                  <c:v>G</c:v>
                </c:pt>
                <c:pt idx="2">
                  <c:v>B</c:v>
                </c:pt>
                <c:pt idx="3">
                  <c:v>P</c:v>
                </c:pt>
                <c:pt idx="4">
                  <c:v>Q</c:v>
                </c:pt>
                <c:pt idx="5">
                  <c:v>E</c:v>
                </c:pt>
                <c:pt idx="6">
                  <c:v>J</c:v>
                </c:pt>
                <c:pt idx="7">
                  <c:v>L</c:v>
                </c:pt>
                <c:pt idx="8">
                  <c:v>N</c:v>
                </c:pt>
                <c:pt idx="9">
                  <c:v>R</c:v>
                </c:pt>
                <c:pt idx="10">
                  <c:v>I</c:v>
                </c:pt>
                <c:pt idx="11">
                  <c:v>C</c:v>
                </c:pt>
                <c:pt idx="12">
                  <c:v>H</c:v>
                </c:pt>
                <c:pt idx="13">
                  <c:v>A</c:v>
                </c:pt>
                <c:pt idx="14">
                  <c:v>O</c:v>
                </c:pt>
                <c:pt idx="15">
                  <c:v>D</c:v>
                </c:pt>
                <c:pt idx="16">
                  <c:v>K</c:v>
                </c:pt>
                <c:pt idx="17">
                  <c:v>M</c:v>
                </c:pt>
              </c:strCache>
            </c:strRef>
          </c:cat>
          <c:val>
            <c:numRef>
              <c:f>graphs!$H$4:$H$21</c:f>
              <c:numCache>
                <c:formatCode>0%</c:formatCode>
                <c:ptCount val="18"/>
                <c:pt idx="0">
                  <c:v>0.312</c:v>
                </c:pt>
                <c:pt idx="1">
                  <c:v>0.4</c:v>
                </c:pt>
                <c:pt idx="2">
                  <c:v>0.34615384615384615</c:v>
                </c:pt>
                <c:pt idx="3">
                  <c:v>0.40361445783132532</c:v>
                </c:pt>
                <c:pt idx="4">
                  <c:v>0.33333333333333331</c:v>
                </c:pt>
                <c:pt idx="5">
                  <c:v>0.31525423728813562</c:v>
                </c:pt>
                <c:pt idx="6">
                  <c:v>0.29931972789115646</c:v>
                </c:pt>
                <c:pt idx="7">
                  <c:v>0.30324909747292417</c:v>
                </c:pt>
                <c:pt idx="8">
                  <c:v>0.33699633699633702</c:v>
                </c:pt>
                <c:pt idx="9">
                  <c:v>0.29761904761904762</c:v>
                </c:pt>
                <c:pt idx="10">
                  <c:v>0.42857142857142855</c:v>
                </c:pt>
                <c:pt idx="11">
                  <c:v>0.32484076433121017</c:v>
                </c:pt>
                <c:pt idx="12">
                  <c:v>0.27210884353741499</c:v>
                </c:pt>
                <c:pt idx="13">
                  <c:v>0.26515151515151514</c:v>
                </c:pt>
                <c:pt idx="14">
                  <c:v>0.37984496124031009</c:v>
                </c:pt>
                <c:pt idx="15">
                  <c:v>0.45871559633027525</c:v>
                </c:pt>
                <c:pt idx="16">
                  <c:v>0.44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F6-4FA3-A0BC-35748A89F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20385776"/>
        <c:axId val="1618418960"/>
      </c:lineChart>
      <c:catAx>
        <c:axId val="19963572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6354319"/>
        <c:crosses val="autoZero"/>
        <c:auto val="1"/>
        <c:lblAlgn val="ctr"/>
        <c:lblOffset val="100"/>
        <c:noMultiLvlLbl val="0"/>
      </c:catAx>
      <c:valAx>
        <c:axId val="19963543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800" dirty="0"/>
                  <a:t>No. New Referrals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6357231"/>
        <c:crosses val="autoZero"/>
        <c:crossBetween val="between"/>
      </c:valAx>
      <c:valAx>
        <c:axId val="1618418960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0385776"/>
        <c:crosses val="max"/>
        <c:crossBetween val="between"/>
      </c:valAx>
      <c:catAx>
        <c:axId val="2020385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1841896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401651733356124E-2"/>
          <c:y val="0.12955014002018272"/>
          <c:w val="0.55516119838118738"/>
          <c:h val="0.801114176811336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23B-4A15-8482-C528D4FA516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23B-4A15-8482-C528D4FA516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23B-4A15-8482-C528D4FA5168}"/>
              </c:ext>
            </c:extLst>
          </c:dPt>
          <c:dPt>
            <c:idx val="3"/>
            <c:bubble3D val="0"/>
            <c:explosion val="1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23B-4A15-8482-C528D4FA5168}"/>
              </c:ext>
            </c:extLst>
          </c:dPt>
          <c:dLbls>
            <c:dLbl>
              <c:idx val="1"/>
              <c:layout>
                <c:manualLayout>
                  <c:x val="8.483806940918262E-2"/>
                  <c:y val="-5.84004886776605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23B-4A15-8482-C528D4FA5168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CI!$M$2:$P$2</c:f>
              <c:strCache>
                <c:ptCount val="4"/>
                <c:pt idx="0">
                  <c:v>Adult unilateral</c:v>
                </c:pt>
                <c:pt idx="1">
                  <c:v>Child unilateral</c:v>
                </c:pt>
                <c:pt idx="2">
                  <c:v>Adult bilateral</c:v>
                </c:pt>
                <c:pt idx="3">
                  <c:v>Child bilateral</c:v>
                </c:pt>
              </c:strCache>
            </c:strRef>
          </c:cat>
          <c:val>
            <c:numRef>
              <c:f>CI!$M$21:$P$21</c:f>
              <c:numCache>
                <c:formatCode>General</c:formatCode>
                <c:ptCount val="4"/>
                <c:pt idx="0">
                  <c:v>15876</c:v>
                </c:pt>
                <c:pt idx="1">
                  <c:v>1080</c:v>
                </c:pt>
                <c:pt idx="2">
                  <c:v>2401</c:v>
                </c:pt>
                <c:pt idx="3">
                  <c:v>5542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23B-4A15-8482-C528D4FA51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481139313432106"/>
          <c:y val="0.40710398639627049"/>
          <c:w val="0.28663353973957129"/>
          <c:h val="0.23512922763107647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800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9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Number of patients maintained, by centre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TOTAL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graphs!$A$4:$A$21</c:f>
              <c:strCache>
                <c:ptCount val="18"/>
                <c:pt idx="0">
                  <c:v>B</c:v>
                </c:pt>
                <c:pt idx="1">
                  <c:v>D</c:v>
                </c:pt>
                <c:pt idx="2">
                  <c:v>I</c:v>
                </c:pt>
                <c:pt idx="3">
                  <c:v>G</c:v>
                </c:pt>
                <c:pt idx="4">
                  <c:v>F</c:v>
                </c:pt>
                <c:pt idx="5">
                  <c:v>E</c:v>
                </c:pt>
                <c:pt idx="6">
                  <c:v>A</c:v>
                </c:pt>
                <c:pt idx="7">
                  <c:v>C</c:v>
                </c:pt>
                <c:pt idx="8">
                  <c:v>J</c:v>
                </c:pt>
                <c:pt idx="9">
                  <c:v>K</c:v>
                </c:pt>
                <c:pt idx="10">
                  <c:v>H</c:v>
                </c:pt>
                <c:pt idx="11">
                  <c:v>N</c:v>
                </c:pt>
                <c:pt idx="12">
                  <c:v>M</c:v>
                </c:pt>
                <c:pt idx="13">
                  <c:v>L</c:v>
                </c:pt>
                <c:pt idx="14">
                  <c:v>O</c:v>
                </c:pt>
                <c:pt idx="15">
                  <c:v>Q</c:v>
                </c:pt>
                <c:pt idx="16">
                  <c:v>P</c:v>
                </c:pt>
                <c:pt idx="17">
                  <c:v>R</c:v>
                </c:pt>
              </c:strCache>
            </c:strRef>
          </c:cat>
          <c:val>
            <c:numRef>
              <c:f>graphs!$B$4:$B$21</c:f>
              <c:numCache>
                <c:formatCode>General</c:formatCode>
                <c:ptCount val="18"/>
                <c:pt idx="0">
                  <c:v>2485</c:v>
                </c:pt>
                <c:pt idx="1">
                  <c:v>2260</c:v>
                </c:pt>
                <c:pt idx="2">
                  <c:v>2003</c:v>
                </c:pt>
                <c:pt idx="3">
                  <c:v>1972</c:v>
                </c:pt>
                <c:pt idx="4">
                  <c:v>1912</c:v>
                </c:pt>
                <c:pt idx="5">
                  <c:v>1905</c:v>
                </c:pt>
                <c:pt idx="6">
                  <c:v>1822</c:v>
                </c:pt>
                <c:pt idx="7">
                  <c:v>1790</c:v>
                </c:pt>
                <c:pt idx="8">
                  <c:v>1669</c:v>
                </c:pt>
                <c:pt idx="9">
                  <c:v>1645</c:v>
                </c:pt>
                <c:pt idx="10">
                  <c:v>1158</c:v>
                </c:pt>
                <c:pt idx="11">
                  <c:v>839</c:v>
                </c:pt>
                <c:pt idx="12">
                  <c:v>820</c:v>
                </c:pt>
                <c:pt idx="13">
                  <c:v>752</c:v>
                </c:pt>
                <c:pt idx="14">
                  <c:v>600</c:v>
                </c:pt>
                <c:pt idx="15">
                  <c:v>562</c:v>
                </c:pt>
                <c:pt idx="16">
                  <c:v>544</c:v>
                </c:pt>
                <c:pt idx="17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E3-4D72-AF8D-6FF2E0E7EAA4}"/>
            </c:ext>
          </c:extLst>
        </c:ser>
        <c:ser>
          <c:idx val="1"/>
          <c:order val="1"/>
          <c:tx>
            <c:v>Adult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graphs!$A$4:$A$21</c:f>
              <c:strCache>
                <c:ptCount val="18"/>
                <c:pt idx="0">
                  <c:v>B</c:v>
                </c:pt>
                <c:pt idx="1">
                  <c:v>D</c:v>
                </c:pt>
                <c:pt idx="2">
                  <c:v>I</c:v>
                </c:pt>
                <c:pt idx="3">
                  <c:v>G</c:v>
                </c:pt>
                <c:pt idx="4">
                  <c:v>F</c:v>
                </c:pt>
                <c:pt idx="5">
                  <c:v>E</c:v>
                </c:pt>
                <c:pt idx="6">
                  <c:v>A</c:v>
                </c:pt>
                <c:pt idx="7">
                  <c:v>C</c:v>
                </c:pt>
                <c:pt idx="8">
                  <c:v>J</c:v>
                </c:pt>
                <c:pt idx="9">
                  <c:v>K</c:v>
                </c:pt>
                <c:pt idx="10">
                  <c:v>H</c:v>
                </c:pt>
                <c:pt idx="11">
                  <c:v>N</c:v>
                </c:pt>
                <c:pt idx="12">
                  <c:v>M</c:v>
                </c:pt>
                <c:pt idx="13">
                  <c:v>L</c:v>
                </c:pt>
                <c:pt idx="14">
                  <c:v>O</c:v>
                </c:pt>
                <c:pt idx="15">
                  <c:v>Q</c:v>
                </c:pt>
                <c:pt idx="16">
                  <c:v>P</c:v>
                </c:pt>
                <c:pt idx="17">
                  <c:v>R</c:v>
                </c:pt>
              </c:strCache>
            </c:strRef>
          </c:cat>
          <c:val>
            <c:numRef>
              <c:f>graphs!$C$4:$C$21</c:f>
              <c:numCache>
                <c:formatCode>General</c:formatCode>
                <c:ptCount val="18"/>
                <c:pt idx="0">
                  <c:v>1684</c:v>
                </c:pt>
                <c:pt idx="1">
                  <c:v>1919</c:v>
                </c:pt>
                <c:pt idx="2">
                  <c:v>1641</c:v>
                </c:pt>
                <c:pt idx="3">
                  <c:v>1459</c:v>
                </c:pt>
                <c:pt idx="4">
                  <c:v>1565</c:v>
                </c:pt>
                <c:pt idx="5">
                  <c:v>1499</c:v>
                </c:pt>
                <c:pt idx="6">
                  <c:v>1172</c:v>
                </c:pt>
                <c:pt idx="7">
                  <c:v>1288</c:v>
                </c:pt>
                <c:pt idx="8">
                  <c:v>1353</c:v>
                </c:pt>
                <c:pt idx="9">
                  <c:v>915</c:v>
                </c:pt>
                <c:pt idx="10">
                  <c:v>898</c:v>
                </c:pt>
                <c:pt idx="11">
                  <c:v>576</c:v>
                </c:pt>
                <c:pt idx="12">
                  <c:v>636</c:v>
                </c:pt>
                <c:pt idx="13">
                  <c:v>577</c:v>
                </c:pt>
                <c:pt idx="14">
                  <c:v>0</c:v>
                </c:pt>
                <c:pt idx="15">
                  <c:v>535</c:v>
                </c:pt>
                <c:pt idx="16">
                  <c:v>399</c:v>
                </c:pt>
                <c:pt idx="17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E3-4D72-AF8D-6FF2E0E7EAA4}"/>
            </c:ext>
          </c:extLst>
        </c:ser>
        <c:ser>
          <c:idx val="2"/>
          <c:order val="2"/>
          <c:tx>
            <c:v>Paed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graphs!$A$4:$A$21</c:f>
              <c:strCache>
                <c:ptCount val="18"/>
                <c:pt idx="0">
                  <c:v>B</c:v>
                </c:pt>
                <c:pt idx="1">
                  <c:v>D</c:v>
                </c:pt>
                <c:pt idx="2">
                  <c:v>I</c:v>
                </c:pt>
                <c:pt idx="3">
                  <c:v>G</c:v>
                </c:pt>
                <c:pt idx="4">
                  <c:v>F</c:v>
                </c:pt>
                <c:pt idx="5">
                  <c:v>E</c:v>
                </c:pt>
                <c:pt idx="6">
                  <c:v>A</c:v>
                </c:pt>
                <c:pt idx="7">
                  <c:v>C</c:v>
                </c:pt>
                <c:pt idx="8">
                  <c:v>J</c:v>
                </c:pt>
                <c:pt idx="9">
                  <c:v>K</c:v>
                </c:pt>
                <c:pt idx="10">
                  <c:v>H</c:v>
                </c:pt>
                <c:pt idx="11">
                  <c:v>N</c:v>
                </c:pt>
                <c:pt idx="12">
                  <c:v>M</c:v>
                </c:pt>
                <c:pt idx="13">
                  <c:v>L</c:v>
                </c:pt>
                <c:pt idx="14">
                  <c:v>O</c:v>
                </c:pt>
                <c:pt idx="15">
                  <c:v>Q</c:v>
                </c:pt>
                <c:pt idx="16">
                  <c:v>P</c:v>
                </c:pt>
                <c:pt idx="17">
                  <c:v>R</c:v>
                </c:pt>
              </c:strCache>
            </c:strRef>
          </c:cat>
          <c:val>
            <c:numRef>
              <c:f>graphs!$D$4:$D$21</c:f>
              <c:numCache>
                <c:formatCode>General</c:formatCode>
                <c:ptCount val="18"/>
                <c:pt idx="0">
                  <c:v>801</c:v>
                </c:pt>
                <c:pt idx="1">
                  <c:v>341</c:v>
                </c:pt>
                <c:pt idx="2">
                  <c:v>362</c:v>
                </c:pt>
                <c:pt idx="3">
                  <c:v>513</c:v>
                </c:pt>
                <c:pt idx="4">
                  <c:v>347</c:v>
                </c:pt>
                <c:pt idx="5">
                  <c:v>406</c:v>
                </c:pt>
                <c:pt idx="6">
                  <c:v>650</c:v>
                </c:pt>
                <c:pt idx="7">
                  <c:v>502</c:v>
                </c:pt>
                <c:pt idx="8">
                  <c:v>316</c:v>
                </c:pt>
                <c:pt idx="9">
                  <c:v>730</c:v>
                </c:pt>
                <c:pt idx="10">
                  <c:v>260</c:v>
                </c:pt>
                <c:pt idx="11">
                  <c:v>263</c:v>
                </c:pt>
                <c:pt idx="12">
                  <c:v>184</c:v>
                </c:pt>
                <c:pt idx="13">
                  <c:v>175</c:v>
                </c:pt>
                <c:pt idx="14">
                  <c:v>600</c:v>
                </c:pt>
                <c:pt idx="15">
                  <c:v>27</c:v>
                </c:pt>
                <c:pt idx="16">
                  <c:v>145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E3-4D72-AF8D-6FF2E0E7EA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5456991"/>
        <c:axId val="1147205871"/>
      </c:barChart>
      <c:catAx>
        <c:axId val="18954569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7205871"/>
        <c:crosses val="autoZero"/>
        <c:auto val="1"/>
        <c:lblAlgn val="ctr"/>
        <c:lblOffset val="100"/>
        <c:noMultiLvlLbl val="0"/>
      </c:catAx>
      <c:valAx>
        <c:axId val="11472058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No. Patients Maintained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954569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800" dirty="0"/>
              <a:t>Total CI patients maintained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6247594050743651E-2"/>
          <c:y val="0.17171288048417466"/>
          <c:w val="0.75340091863517056"/>
          <c:h val="0.72088764946048411"/>
        </c:manualLayout>
      </c:layout>
      <c:barChart>
        <c:barDir val="col"/>
        <c:grouping val="clustered"/>
        <c:varyColors val="0"/>
        <c:ser>
          <c:idx val="4"/>
          <c:order val="4"/>
          <c:tx>
            <c:strRef>
              <c:f>'annual summaries'!$F$1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4BACC6"/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'annual summaries'!$A$7:$A$9</c:f>
              <c:strCache>
                <c:ptCount val="3"/>
                <c:pt idx="0">
                  <c:v>Total maintained</c:v>
                </c:pt>
                <c:pt idx="1">
                  <c:v>Total adult</c:v>
                </c:pt>
                <c:pt idx="2">
                  <c:v>Total children</c:v>
                </c:pt>
              </c:strCache>
            </c:strRef>
          </c:cat>
          <c:val>
            <c:numRef>
              <c:f>'annual summaries'!$F$7:$F$9</c:f>
              <c:numCache>
                <c:formatCode>General</c:formatCode>
                <c:ptCount val="3"/>
                <c:pt idx="0">
                  <c:v>16200</c:v>
                </c:pt>
                <c:pt idx="1">
                  <c:v>10417</c:v>
                </c:pt>
                <c:pt idx="2">
                  <c:v>5783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FB-43F5-A3BC-A8D6830FE4DF}"/>
            </c:ext>
          </c:extLst>
        </c:ser>
        <c:ser>
          <c:idx val="5"/>
          <c:order val="5"/>
          <c:tx>
            <c:strRef>
              <c:f>'annual summaries'!$G$1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79646"/>
            </a:solidFill>
            <a:ln w="25400">
              <a:noFill/>
            </a:ln>
          </c:spPr>
          <c:invertIfNegative val="0"/>
          <c:cat>
            <c:strRef>
              <c:f>'annual summaries'!$A$7:$A$9</c:f>
              <c:strCache>
                <c:ptCount val="3"/>
                <c:pt idx="0">
                  <c:v>Total maintained</c:v>
                </c:pt>
                <c:pt idx="1">
                  <c:v>Total adult</c:v>
                </c:pt>
                <c:pt idx="2">
                  <c:v>Total children</c:v>
                </c:pt>
              </c:strCache>
            </c:strRef>
          </c:cat>
          <c:val>
            <c:numRef>
              <c:f>'annual summaries'!$G$7:$G$9</c:f>
              <c:numCache>
                <c:formatCode>General</c:formatCode>
                <c:ptCount val="3"/>
                <c:pt idx="0">
                  <c:v>17098</c:v>
                </c:pt>
                <c:pt idx="1">
                  <c:v>11457</c:v>
                </c:pt>
                <c:pt idx="2">
                  <c:v>5641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FB-43F5-A3BC-A8D6830FE4DF}"/>
            </c:ext>
          </c:extLst>
        </c:ser>
        <c:ser>
          <c:idx val="6"/>
          <c:order val="6"/>
          <c:tx>
            <c:strRef>
              <c:f>'annual summaries'!$H$1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'annual summaries'!$A$7:$A$9</c:f>
              <c:strCache>
                <c:ptCount val="3"/>
                <c:pt idx="0">
                  <c:v>Total maintained</c:v>
                </c:pt>
                <c:pt idx="1">
                  <c:v>Total adult</c:v>
                </c:pt>
                <c:pt idx="2">
                  <c:v>Total children</c:v>
                </c:pt>
              </c:strCache>
            </c:strRef>
          </c:cat>
          <c:val>
            <c:numRef>
              <c:f>'annual summaries'!$H$7:$H$9</c:f>
              <c:numCache>
                <c:formatCode>General</c:formatCode>
                <c:ptCount val="3"/>
                <c:pt idx="0">
                  <c:v>18490</c:v>
                </c:pt>
                <c:pt idx="1">
                  <c:v>12341</c:v>
                </c:pt>
                <c:pt idx="2">
                  <c:v>6149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FB-43F5-A3BC-A8D6830FE4DF}"/>
            </c:ext>
          </c:extLst>
        </c:ser>
        <c:ser>
          <c:idx val="7"/>
          <c:order val="7"/>
          <c:tx>
            <c:strRef>
              <c:f>'annual summaries'!$I$1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'annual summaries'!$A$7:$A$9</c:f>
              <c:strCache>
                <c:ptCount val="3"/>
                <c:pt idx="0">
                  <c:v>Total maintained</c:v>
                </c:pt>
                <c:pt idx="1">
                  <c:v>Total adult</c:v>
                </c:pt>
                <c:pt idx="2">
                  <c:v>Total children</c:v>
                </c:pt>
              </c:strCache>
            </c:strRef>
          </c:cat>
          <c:val>
            <c:numRef>
              <c:f>'annual summaries'!$I$7:$I$9</c:f>
              <c:numCache>
                <c:formatCode>General</c:formatCode>
                <c:ptCount val="3"/>
                <c:pt idx="0">
                  <c:v>19363</c:v>
                </c:pt>
                <c:pt idx="1">
                  <c:v>13238</c:v>
                </c:pt>
                <c:pt idx="2">
                  <c:v>6125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FB-43F5-A3BC-A8D6830FE4DF}"/>
            </c:ext>
          </c:extLst>
        </c:ser>
        <c:ser>
          <c:idx val="8"/>
          <c:order val="8"/>
          <c:tx>
            <c:v>2021</c:v>
          </c:tx>
          <c:invertIfNegative val="0"/>
          <c:val>
            <c:numRef>
              <c:f>'annual summaries'!$J$7:$J$9</c:f>
              <c:numCache>
                <c:formatCode>General</c:formatCode>
                <c:ptCount val="3"/>
                <c:pt idx="0">
                  <c:v>20059</c:v>
                </c:pt>
                <c:pt idx="1">
                  <c:v>13620</c:v>
                </c:pt>
                <c:pt idx="2">
                  <c:v>6439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FB-43F5-A3BC-A8D6830FE4DF}"/>
            </c:ext>
          </c:extLst>
        </c:ser>
        <c:ser>
          <c:idx val="9"/>
          <c:order val="9"/>
          <c:tx>
            <c:v>2022</c:v>
          </c:tx>
          <c:invertIfNegative val="0"/>
          <c:val>
            <c:numRef>
              <c:f>'annual summaries'!$K$7:$K$9</c:f>
              <c:numCache>
                <c:formatCode>General</c:formatCode>
                <c:ptCount val="3"/>
                <c:pt idx="0">
                  <c:v>20972</c:v>
                </c:pt>
                <c:pt idx="1">
                  <c:v>14452</c:v>
                </c:pt>
                <c:pt idx="2">
                  <c:v>6520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FFB-43F5-A3BC-A8D6830FE4DF}"/>
            </c:ext>
          </c:extLst>
        </c:ser>
        <c:ser>
          <c:idx val="10"/>
          <c:order val="10"/>
          <c:tx>
            <c:v>2023</c:v>
          </c:tx>
          <c:invertIfNegative val="0"/>
          <c:val>
            <c:numRef>
              <c:f>'annual summaries'!$L$7:$L$9</c:f>
              <c:numCache>
                <c:formatCode>General</c:formatCode>
                <c:ptCount val="3"/>
                <c:pt idx="0">
                  <c:v>22065</c:v>
                </c:pt>
                <c:pt idx="1">
                  <c:v>15448</c:v>
                </c:pt>
                <c:pt idx="2">
                  <c:v>6617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FFB-43F5-A3BC-A8D6830FE4DF}"/>
            </c:ext>
          </c:extLst>
        </c:ser>
        <c:ser>
          <c:idx val="11"/>
          <c:order val="11"/>
          <c:tx>
            <c:v>2024</c:v>
          </c:tx>
          <c:invertIfNegative val="0"/>
          <c:val>
            <c:numRef>
              <c:f>'annual summaries'!$M$7:$M$9</c:f>
              <c:numCache>
                <c:formatCode>General</c:formatCode>
                <c:ptCount val="3"/>
                <c:pt idx="0">
                  <c:v>23538</c:v>
                </c:pt>
                <c:pt idx="1">
                  <c:v>16922</c:v>
                </c:pt>
                <c:pt idx="2">
                  <c:v>6616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FFB-43F5-A3BC-A8D6830FE4DF}"/>
            </c:ext>
          </c:extLst>
        </c:ser>
        <c:ser>
          <c:idx val="12"/>
          <c:order val="12"/>
          <c:tx>
            <c:strRef>
              <c:f>'annual summaries'!$N$1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val>
            <c:numRef>
              <c:f>'annual summaries'!$N$7:$N$9</c:f>
              <c:numCache>
                <c:formatCode>General</c:formatCode>
                <c:ptCount val="3"/>
                <c:pt idx="0">
                  <c:v>24841</c:v>
                </c:pt>
                <c:pt idx="1">
                  <c:v>18268</c:v>
                </c:pt>
                <c:pt idx="2">
                  <c:v>6573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FFB-43F5-A3BC-A8D6830FE4DF}"/>
            </c:ext>
          </c:extLst>
        </c:ser>
        <c:ser>
          <c:idx val="13"/>
          <c:order val="13"/>
          <c:tx>
            <c:strRef>
              <c:f>'annual summaries'!$O$1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'annual summaries'!$O$7:$O$9</c:f>
              <c:numCache>
                <c:formatCode>General</c:formatCode>
                <c:ptCount val="3"/>
                <c:pt idx="0">
                  <c:v>24899</c:v>
                </c:pt>
                <c:pt idx="1">
                  <c:v>18277</c:v>
                </c:pt>
                <c:pt idx="2">
                  <c:v>6622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FFB-43F5-A3BC-A8D6830FE4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56759231"/>
        <c:axId val="1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'annual summaries'!$B$1</c15:sqref>
                        </c15:formulaRef>
                      </c:ext>
                    </c:extLst>
                    <c:strCache>
                      <c:ptCount val="1"/>
                      <c:pt idx="0">
                        <c:v>2013</c:v>
                      </c:pt>
                    </c:strCache>
                  </c:strRef>
                </c:tx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'annual summaries'!$A$7:$A$9</c15:sqref>
                        </c15:formulaRef>
                      </c:ext>
                    </c:extLst>
                    <c:strCache>
                      <c:ptCount val="3"/>
                      <c:pt idx="0">
                        <c:v>Total maintained</c:v>
                      </c:pt>
                      <c:pt idx="1">
                        <c:v>Total adult</c:v>
                      </c:pt>
                      <c:pt idx="2">
                        <c:v>Total children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'annual summaries'!$B$7:$B$9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11282</c:v>
                      </c:pt>
                      <c:pt idx="1">
                        <c:v>6601</c:v>
                      </c:pt>
                      <c:pt idx="2">
                        <c:v>4681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A-7FFB-43F5-A3BC-A8D6830FE4DF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summaries'!$C$1</c15:sqref>
                        </c15:formulaRef>
                      </c:ext>
                    </c:extLst>
                    <c:strCache>
                      <c:ptCount val="1"/>
                      <c:pt idx="0">
                        <c:v>2014</c:v>
                      </c:pt>
                    </c:strCache>
                  </c:strRef>
                </c:tx>
                <c:spPr>
                  <a:solidFill>
                    <a:srgbClr val="C0504D"/>
                  </a:solidFill>
                  <a:ln w="25400">
                    <a:noFill/>
                  </a:ln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summaries'!$A$7:$A$9</c15:sqref>
                        </c15:formulaRef>
                      </c:ext>
                    </c:extLst>
                    <c:strCache>
                      <c:ptCount val="3"/>
                      <c:pt idx="0">
                        <c:v>Total maintained</c:v>
                      </c:pt>
                      <c:pt idx="1">
                        <c:v>Total adult</c:v>
                      </c:pt>
                      <c:pt idx="2">
                        <c:v>Total children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summaries'!$C$7:$C$9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12303</c:v>
                      </c:pt>
                      <c:pt idx="1">
                        <c:v>7254</c:v>
                      </c:pt>
                      <c:pt idx="2">
                        <c:v>5049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7FFB-43F5-A3BC-A8D6830FE4DF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summaries'!$D$1</c15:sqref>
                        </c15:formulaRef>
                      </c:ext>
                    </c:extLst>
                    <c:strCache>
                      <c:ptCount val="1"/>
                      <c:pt idx="0">
                        <c:v>2015</c:v>
                      </c:pt>
                    </c:strCache>
                  </c:strRef>
                </c:tx>
                <c:spPr>
                  <a:solidFill>
                    <a:srgbClr val="9BBB59"/>
                  </a:solidFill>
                  <a:ln w="25400">
                    <a:noFill/>
                  </a:ln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summaries'!$A$7:$A$9</c15:sqref>
                        </c15:formulaRef>
                      </c:ext>
                    </c:extLst>
                    <c:strCache>
                      <c:ptCount val="3"/>
                      <c:pt idx="0">
                        <c:v>Total maintained</c:v>
                      </c:pt>
                      <c:pt idx="1">
                        <c:v>Total adult</c:v>
                      </c:pt>
                      <c:pt idx="2">
                        <c:v>Total children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summaries'!$D$7:$D$9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13015</c:v>
                      </c:pt>
                      <c:pt idx="1">
                        <c:v>8073</c:v>
                      </c:pt>
                      <c:pt idx="2">
                        <c:v>4942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7FFB-43F5-A3BC-A8D6830FE4DF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summaries'!$E$1</c15:sqref>
                        </c15:formulaRef>
                      </c:ext>
                    </c:extLst>
                    <c:strCache>
                      <c:ptCount val="1"/>
                      <c:pt idx="0">
                        <c:v>2016</c:v>
                      </c:pt>
                    </c:strCache>
                  </c:strRef>
                </c:tx>
                <c:spPr>
                  <a:solidFill>
                    <a:srgbClr val="8064A2"/>
                  </a:solidFill>
                  <a:ln w="25400">
                    <a:noFill/>
                  </a:ln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summaries'!$A$7:$A$9</c15:sqref>
                        </c15:formulaRef>
                      </c:ext>
                    </c:extLst>
                    <c:strCache>
                      <c:ptCount val="3"/>
                      <c:pt idx="0">
                        <c:v>Total maintained</c:v>
                      </c:pt>
                      <c:pt idx="1">
                        <c:v>Total adult</c:v>
                      </c:pt>
                      <c:pt idx="2">
                        <c:v>Total children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summaries'!$E$7:$E$9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14312</c:v>
                      </c:pt>
                      <c:pt idx="1">
                        <c:v>9101</c:v>
                      </c:pt>
                      <c:pt idx="2">
                        <c:v>5211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7FFB-43F5-A3BC-A8D6830FE4DF}"/>
                  </c:ext>
                </c:extLst>
              </c15:ser>
            </c15:filteredBarSeries>
          </c:ext>
        </c:extLst>
      </c:barChart>
      <c:catAx>
        <c:axId val="13567592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25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800" b="0"/>
                </a:pPr>
                <a:r>
                  <a:rPr lang="en-GB" sz="1800" b="0" dirty="0"/>
                  <a:t>No.</a:t>
                </a:r>
                <a:r>
                  <a:rPr lang="en-GB" sz="1800" b="0" baseline="0" dirty="0"/>
                  <a:t> CI patients Maintained</a:t>
                </a:r>
                <a:endParaRPr lang="en-GB" sz="1800" b="0" dirty="0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6759231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8961242344706914"/>
          <c:y val="6.9910964064352363E-2"/>
          <c:w val="9.4795931758530169E-2"/>
          <c:h val="0.7972632184339916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800"/>
              <a:t>Maintained CI unilateral/bilateral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4"/>
          <c:order val="4"/>
          <c:tx>
            <c:strRef>
              <c:f>'annual summaries'!$F$1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4BACC6"/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'annual summaries'!$A$3:$A$6</c:f>
              <c:strCache>
                <c:ptCount val="4"/>
                <c:pt idx="0">
                  <c:v>ADULTS - unilateral</c:v>
                </c:pt>
                <c:pt idx="1">
                  <c:v>ADULTS - bilateral </c:v>
                </c:pt>
                <c:pt idx="2">
                  <c:v>CHILDREN - unilateral</c:v>
                </c:pt>
                <c:pt idx="3">
                  <c:v>CHILDREN - bilateral</c:v>
                </c:pt>
              </c:strCache>
            </c:strRef>
          </c:cat>
          <c:val>
            <c:numRef>
              <c:f>'annual summaries'!$F$3:$F$6</c:f>
              <c:numCache>
                <c:formatCode>General</c:formatCode>
                <c:ptCount val="4"/>
                <c:pt idx="0">
                  <c:v>9735</c:v>
                </c:pt>
                <c:pt idx="1">
                  <c:v>682</c:v>
                </c:pt>
                <c:pt idx="2">
                  <c:v>2124</c:v>
                </c:pt>
                <c:pt idx="3">
                  <c:v>3659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BE-4605-A98E-6FE148A64769}"/>
            </c:ext>
          </c:extLst>
        </c:ser>
        <c:ser>
          <c:idx val="5"/>
          <c:order val="5"/>
          <c:tx>
            <c:strRef>
              <c:f>'annual summaries'!$G$1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79646"/>
            </a:solidFill>
            <a:ln w="25400">
              <a:noFill/>
            </a:ln>
          </c:spPr>
          <c:invertIfNegative val="0"/>
          <c:cat>
            <c:strRef>
              <c:f>'annual summaries'!$A$3:$A$6</c:f>
              <c:strCache>
                <c:ptCount val="4"/>
                <c:pt idx="0">
                  <c:v>ADULTS - unilateral</c:v>
                </c:pt>
                <c:pt idx="1">
                  <c:v>ADULTS - bilateral </c:v>
                </c:pt>
                <c:pt idx="2">
                  <c:v>CHILDREN - unilateral</c:v>
                </c:pt>
                <c:pt idx="3">
                  <c:v>CHILDREN - bilateral</c:v>
                </c:pt>
              </c:strCache>
            </c:strRef>
          </c:cat>
          <c:val>
            <c:numRef>
              <c:f>'annual summaries'!$G$3:$G$6</c:f>
              <c:numCache>
                <c:formatCode>General</c:formatCode>
                <c:ptCount val="4"/>
                <c:pt idx="0">
                  <c:v>10708</c:v>
                </c:pt>
                <c:pt idx="1">
                  <c:v>749</c:v>
                </c:pt>
                <c:pt idx="2">
                  <c:v>1914</c:v>
                </c:pt>
                <c:pt idx="3">
                  <c:v>3727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BE-4605-A98E-6FE148A64769}"/>
            </c:ext>
          </c:extLst>
        </c:ser>
        <c:ser>
          <c:idx val="6"/>
          <c:order val="6"/>
          <c:tx>
            <c:strRef>
              <c:f>'annual summaries'!$H$1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'annual summaries'!$A$3:$A$6</c:f>
              <c:strCache>
                <c:ptCount val="4"/>
                <c:pt idx="0">
                  <c:v>ADULTS - unilateral</c:v>
                </c:pt>
                <c:pt idx="1">
                  <c:v>ADULTS - bilateral </c:v>
                </c:pt>
                <c:pt idx="2">
                  <c:v>CHILDREN - unilateral</c:v>
                </c:pt>
                <c:pt idx="3">
                  <c:v>CHILDREN - bilateral</c:v>
                </c:pt>
              </c:strCache>
            </c:strRef>
          </c:cat>
          <c:val>
            <c:numRef>
              <c:f>'annual summaries'!$H$3:$H$6</c:f>
              <c:numCache>
                <c:formatCode>General</c:formatCode>
                <c:ptCount val="4"/>
                <c:pt idx="0">
                  <c:v>11477</c:v>
                </c:pt>
                <c:pt idx="1">
                  <c:v>864</c:v>
                </c:pt>
                <c:pt idx="2">
                  <c:v>1868</c:v>
                </c:pt>
                <c:pt idx="3">
                  <c:v>4281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BE-4605-A98E-6FE148A64769}"/>
            </c:ext>
          </c:extLst>
        </c:ser>
        <c:ser>
          <c:idx val="7"/>
          <c:order val="7"/>
          <c:tx>
            <c:strRef>
              <c:f>'annual summaries'!$I$1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'annual summaries'!$A$3:$A$6</c:f>
              <c:strCache>
                <c:ptCount val="4"/>
                <c:pt idx="0">
                  <c:v>ADULTS - unilateral</c:v>
                </c:pt>
                <c:pt idx="1">
                  <c:v>ADULTS - bilateral </c:v>
                </c:pt>
                <c:pt idx="2">
                  <c:v>CHILDREN - unilateral</c:v>
                </c:pt>
                <c:pt idx="3">
                  <c:v>CHILDREN - bilateral</c:v>
                </c:pt>
              </c:strCache>
            </c:strRef>
          </c:cat>
          <c:val>
            <c:numRef>
              <c:f>'annual summaries'!$I$3:$I$6</c:f>
              <c:numCache>
                <c:formatCode>General</c:formatCode>
                <c:ptCount val="4"/>
                <c:pt idx="0">
                  <c:v>12234</c:v>
                </c:pt>
                <c:pt idx="1">
                  <c:v>1004</c:v>
                </c:pt>
                <c:pt idx="2">
                  <c:v>1599</c:v>
                </c:pt>
                <c:pt idx="3">
                  <c:v>4526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BE-4605-A98E-6FE148A64769}"/>
            </c:ext>
          </c:extLst>
        </c:ser>
        <c:ser>
          <c:idx val="8"/>
          <c:order val="8"/>
          <c:tx>
            <c:v>2021</c:v>
          </c:tx>
          <c:invertIfNegative val="0"/>
          <c:val>
            <c:numRef>
              <c:f>'annual summaries'!$J$3:$J$6</c:f>
              <c:numCache>
                <c:formatCode>General</c:formatCode>
                <c:ptCount val="4"/>
                <c:pt idx="0">
                  <c:v>12493</c:v>
                </c:pt>
                <c:pt idx="1">
                  <c:v>1127</c:v>
                </c:pt>
                <c:pt idx="2">
                  <c:v>1561</c:v>
                </c:pt>
                <c:pt idx="3">
                  <c:v>4878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BE-4605-A98E-6FE148A64769}"/>
            </c:ext>
          </c:extLst>
        </c:ser>
        <c:ser>
          <c:idx val="9"/>
          <c:order val="9"/>
          <c:tx>
            <c:v>2022</c:v>
          </c:tx>
          <c:invertIfNegative val="0"/>
          <c:val>
            <c:numRef>
              <c:f>'annual summaries'!$K$3:$K$6</c:f>
              <c:numCache>
                <c:formatCode>General</c:formatCode>
                <c:ptCount val="4"/>
                <c:pt idx="0">
                  <c:v>13244</c:v>
                </c:pt>
                <c:pt idx="1">
                  <c:v>1208</c:v>
                </c:pt>
                <c:pt idx="2">
                  <c:v>1477</c:v>
                </c:pt>
                <c:pt idx="3">
                  <c:v>5043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5BE-4605-A98E-6FE148A64769}"/>
            </c:ext>
          </c:extLst>
        </c:ser>
        <c:ser>
          <c:idx val="10"/>
          <c:order val="10"/>
          <c:tx>
            <c:v>2023</c:v>
          </c:tx>
          <c:invertIfNegative val="0"/>
          <c:val>
            <c:numRef>
              <c:f>'annual summaries'!$L$3:$L$6</c:f>
              <c:numCache>
                <c:formatCode>General</c:formatCode>
                <c:ptCount val="4"/>
                <c:pt idx="0">
                  <c:v>13905</c:v>
                </c:pt>
                <c:pt idx="1">
                  <c:v>1543</c:v>
                </c:pt>
                <c:pt idx="2">
                  <c:v>1390</c:v>
                </c:pt>
                <c:pt idx="3">
                  <c:v>5227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5BE-4605-A98E-6FE148A64769}"/>
            </c:ext>
          </c:extLst>
        </c:ser>
        <c:ser>
          <c:idx val="11"/>
          <c:order val="11"/>
          <c:tx>
            <c:v>2024</c:v>
          </c:tx>
          <c:invertIfNegative val="0"/>
          <c:val>
            <c:numRef>
              <c:f>'annual summaries'!$M$3:$M$6</c:f>
              <c:numCache>
                <c:formatCode>General</c:formatCode>
                <c:ptCount val="4"/>
                <c:pt idx="0">
                  <c:v>15228</c:v>
                </c:pt>
                <c:pt idx="1">
                  <c:v>1694</c:v>
                </c:pt>
                <c:pt idx="2">
                  <c:v>1188</c:v>
                </c:pt>
                <c:pt idx="3">
                  <c:v>5428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5BE-4605-A98E-6FE148A64769}"/>
            </c:ext>
          </c:extLst>
        </c:ser>
        <c:ser>
          <c:idx val="12"/>
          <c:order val="12"/>
          <c:tx>
            <c:strRef>
              <c:f>'annual summaries'!$N$1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val>
            <c:numRef>
              <c:f>'annual summaries'!$N$3:$N$6</c:f>
              <c:numCache>
                <c:formatCode>General</c:formatCode>
                <c:ptCount val="4"/>
                <c:pt idx="0">
                  <c:v>16216</c:v>
                </c:pt>
                <c:pt idx="1">
                  <c:v>2052</c:v>
                </c:pt>
                <c:pt idx="2">
                  <c:v>1148</c:v>
                </c:pt>
                <c:pt idx="3">
                  <c:v>5425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5BE-4605-A98E-6FE148A64769}"/>
            </c:ext>
          </c:extLst>
        </c:ser>
        <c:ser>
          <c:idx val="13"/>
          <c:order val="13"/>
          <c:tx>
            <c:strRef>
              <c:f>'annual summaries'!$O$1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'annual summaries'!$O$3:$O$6</c:f>
              <c:numCache>
                <c:formatCode>General</c:formatCode>
                <c:ptCount val="4"/>
                <c:pt idx="0">
                  <c:v>15876</c:v>
                </c:pt>
                <c:pt idx="1">
                  <c:v>2401</c:v>
                </c:pt>
                <c:pt idx="2">
                  <c:v>1080</c:v>
                </c:pt>
                <c:pt idx="3">
                  <c:v>5542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5BE-4605-A98E-6FE148A647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57022319"/>
        <c:axId val="1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'annual summaries'!$B$1</c15:sqref>
                        </c15:formulaRef>
                      </c:ext>
                    </c:extLst>
                    <c:strCache>
                      <c:ptCount val="1"/>
                      <c:pt idx="0">
                        <c:v>2013</c:v>
                      </c:pt>
                    </c:strCache>
                  </c:strRef>
                </c:tx>
                <c:spPr>
                  <a:solidFill>
                    <a:srgbClr val="4F81BD"/>
                  </a:solidFill>
                  <a:ln w="25400">
                    <a:noFill/>
                  </a:ln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'annual summaries'!$A$3:$A$6</c15:sqref>
                        </c15:formulaRef>
                      </c:ext>
                    </c:extLst>
                    <c:strCache>
                      <c:ptCount val="4"/>
                      <c:pt idx="0">
                        <c:v>ADULTS - unilateral</c:v>
                      </c:pt>
                      <c:pt idx="1">
                        <c:v>ADULTS - bilateral </c:v>
                      </c:pt>
                      <c:pt idx="2">
                        <c:v>CHILDREN - unilateral</c:v>
                      </c:pt>
                      <c:pt idx="3">
                        <c:v>CHILDREN - bilateral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'annual summaries'!$B$3:$B$6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6266</c:v>
                      </c:pt>
                      <c:pt idx="1">
                        <c:v>335</c:v>
                      </c:pt>
                      <c:pt idx="2">
                        <c:v>2494</c:v>
                      </c:pt>
                      <c:pt idx="3">
                        <c:v>2187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A-35BE-4605-A98E-6FE148A64769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summaries'!$C$1</c15:sqref>
                        </c15:formulaRef>
                      </c:ext>
                    </c:extLst>
                    <c:strCache>
                      <c:ptCount val="1"/>
                      <c:pt idx="0">
                        <c:v>2014</c:v>
                      </c:pt>
                    </c:strCache>
                  </c:strRef>
                </c:tx>
                <c:spPr>
                  <a:solidFill>
                    <a:srgbClr val="C0504D"/>
                  </a:solidFill>
                  <a:ln w="25400">
                    <a:noFill/>
                  </a:ln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summaries'!$A$3:$A$6</c15:sqref>
                        </c15:formulaRef>
                      </c:ext>
                    </c:extLst>
                    <c:strCache>
                      <c:ptCount val="4"/>
                      <c:pt idx="0">
                        <c:v>ADULTS - unilateral</c:v>
                      </c:pt>
                      <c:pt idx="1">
                        <c:v>ADULTS - bilateral </c:v>
                      </c:pt>
                      <c:pt idx="2">
                        <c:v>CHILDREN - unilateral</c:v>
                      </c:pt>
                      <c:pt idx="3">
                        <c:v>CHILDREN - bilateral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summaries'!$C$3:$C$6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6923</c:v>
                      </c:pt>
                      <c:pt idx="1">
                        <c:v>331</c:v>
                      </c:pt>
                      <c:pt idx="2">
                        <c:v>2464</c:v>
                      </c:pt>
                      <c:pt idx="3">
                        <c:v>2585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35BE-4605-A98E-6FE148A64769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summaries'!$D$1</c15:sqref>
                        </c15:formulaRef>
                      </c:ext>
                    </c:extLst>
                    <c:strCache>
                      <c:ptCount val="1"/>
                      <c:pt idx="0">
                        <c:v>2015</c:v>
                      </c:pt>
                    </c:strCache>
                  </c:strRef>
                </c:tx>
                <c:spPr>
                  <a:solidFill>
                    <a:srgbClr val="9BBB59"/>
                  </a:solidFill>
                  <a:ln w="25400">
                    <a:noFill/>
                  </a:ln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summaries'!$A$3:$A$6</c15:sqref>
                        </c15:formulaRef>
                      </c:ext>
                    </c:extLst>
                    <c:strCache>
                      <c:ptCount val="4"/>
                      <c:pt idx="0">
                        <c:v>ADULTS - unilateral</c:v>
                      </c:pt>
                      <c:pt idx="1">
                        <c:v>ADULTS - bilateral </c:v>
                      </c:pt>
                      <c:pt idx="2">
                        <c:v>CHILDREN - unilateral</c:v>
                      </c:pt>
                      <c:pt idx="3">
                        <c:v>CHILDREN - bilateral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summaries'!$D$3:$D$6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7764</c:v>
                      </c:pt>
                      <c:pt idx="1">
                        <c:v>309</c:v>
                      </c:pt>
                      <c:pt idx="2">
                        <c:v>2454</c:v>
                      </c:pt>
                      <c:pt idx="3">
                        <c:v>2488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35BE-4605-A98E-6FE148A64769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summaries'!$E$1</c15:sqref>
                        </c15:formulaRef>
                      </c:ext>
                    </c:extLst>
                    <c:strCache>
                      <c:ptCount val="1"/>
                      <c:pt idx="0">
                        <c:v>2016</c:v>
                      </c:pt>
                    </c:strCache>
                  </c:strRef>
                </c:tx>
                <c:spPr>
                  <a:solidFill>
                    <a:srgbClr val="8064A2"/>
                  </a:solidFill>
                  <a:ln w="25400">
                    <a:noFill/>
                  </a:ln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summaries'!$A$3:$A$6</c15:sqref>
                        </c15:formulaRef>
                      </c:ext>
                    </c:extLst>
                    <c:strCache>
                      <c:ptCount val="4"/>
                      <c:pt idx="0">
                        <c:v>ADULTS - unilateral</c:v>
                      </c:pt>
                      <c:pt idx="1">
                        <c:v>ADULTS - bilateral </c:v>
                      </c:pt>
                      <c:pt idx="2">
                        <c:v>CHILDREN - unilateral</c:v>
                      </c:pt>
                      <c:pt idx="3">
                        <c:v>CHILDREN - bilateral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'annual summaries'!$E$3:$E$6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8533</c:v>
                      </c:pt>
                      <c:pt idx="1">
                        <c:v>568</c:v>
                      </c:pt>
                      <c:pt idx="2">
                        <c:v>1981</c:v>
                      </c:pt>
                      <c:pt idx="3">
                        <c:v>3230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35BE-4605-A98E-6FE148A64769}"/>
                  </c:ext>
                </c:extLst>
              </c15:ser>
            </c15:filteredBarSeries>
          </c:ext>
        </c:extLst>
      </c:barChart>
      <c:catAx>
        <c:axId val="13570223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7022319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9239020122484691"/>
          <c:y val="3.7637112557462112E-2"/>
          <c:w val="9.4795931758530169E-2"/>
          <c:h val="0.86380550214784591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Total CI 'Ears' maintained over</a:t>
            </a:r>
            <a:r>
              <a:rPr lang="en-US" sz="2000" baseline="0" dirty="0"/>
              <a:t> last 10 years</a:t>
            </a:r>
            <a:endParaRPr lang="en-US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'annual summaries'!$F$1:$O$1</c:f>
              <c:numCache>
                <c:formatCode>General</c:formatCod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</c:v>
                </c:pt>
              </c:numCache>
              <c:extLst/>
            </c:numRef>
          </c:cat>
          <c:val>
            <c:numRef>
              <c:f>'annual summaries'!$F$38:$O$38</c:f>
              <c:numCache>
                <c:formatCode>General</c:formatCode>
                <c:ptCount val="10"/>
                <c:pt idx="0">
                  <c:v>20541</c:v>
                </c:pt>
                <c:pt idx="1">
                  <c:v>21574</c:v>
                </c:pt>
                <c:pt idx="2">
                  <c:v>23635</c:v>
                </c:pt>
                <c:pt idx="3">
                  <c:v>24893</c:v>
                </c:pt>
                <c:pt idx="4">
                  <c:v>26064</c:v>
                </c:pt>
                <c:pt idx="5">
                  <c:v>27223</c:v>
                </c:pt>
                <c:pt idx="6">
                  <c:v>28835</c:v>
                </c:pt>
                <c:pt idx="7">
                  <c:v>30660</c:v>
                </c:pt>
                <c:pt idx="8">
                  <c:v>32318</c:v>
                </c:pt>
                <c:pt idx="9">
                  <c:v>32842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B89A-46F6-9A4B-9207AB959D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4896848"/>
        <c:axId val="2084897264"/>
      </c:barChart>
      <c:catAx>
        <c:axId val="208489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897264"/>
        <c:crosses val="autoZero"/>
        <c:auto val="1"/>
        <c:lblAlgn val="ctr"/>
        <c:lblOffset val="100"/>
        <c:noMultiLvlLbl val="0"/>
      </c:catAx>
      <c:valAx>
        <c:axId val="208489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No. individual ears maintained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896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/>
              <a:t>New ABI Activity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 ABI data'!$C$3:$H$3</c:f>
              <c:strCache>
                <c:ptCount val="6"/>
                <c:pt idx="0">
                  <c:v>Unilateral Adult</c:v>
                </c:pt>
                <c:pt idx="1">
                  <c:v>Unilateral Child</c:v>
                </c:pt>
                <c:pt idx="2">
                  <c:v>Bilateral Simultaneous Adult</c:v>
                </c:pt>
                <c:pt idx="3">
                  <c:v>Bilateral Simultaneous Child</c:v>
                </c:pt>
                <c:pt idx="4">
                  <c:v>Bilateral Sequential Adult</c:v>
                </c:pt>
                <c:pt idx="5">
                  <c:v>Bilateral Sequential Child</c:v>
                </c:pt>
              </c:strCache>
            </c:strRef>
          </c:cat>
          <c:val>
            <c:numRef>
              <c:f>'2026 ABI data'!$C$22:$H$22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36-4924-B94C-F7B0422FB6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3715152"/>
        <c:axId val="1751418480"/>
      </c:barChart>
      <c:catAx>
        <c:axId val="1743715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418480"/>
        <c:crosses val="autoZero"/>
        <c:auto val="1"/>
        <c:lblAlgn val="ctr"/>
        <c:lblOffset val="100"/>
        <c:noMultiLvlLbl val="0"/>
      </c:catAx>
      <c:valAx>
        <c:axId val="1751418480"/>
        <c:scaling>
          <c:orientation val="minMax"/>
          <c:max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371515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aseline="0"/>
              <a:t>Number of </a:t>
            </a:r>
            <a:r>
              <a:rPr lang="en-US" sz="2800"/>
              <a:t>Maintained ABI Recipients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 ABI data'!$O$3:$R$3</c:f>
              <c:strCache>
                <c:ptCount val="4"/>
                <c:pt idx="0">
                  <c:v>Unilateral Adult</c:v>
                </c:pt>
                <c:pt idx="1">
                  <c:v>Unilateral Child</c:v>
                </c:pt>
                <c:pt idx="2">
                  <c:v>Bilateral Adult</c:v>
                </c:pt>
                <c:pt idx="3">
                  <c:v>Bilateral Child</c:v>
                </c:pt>
              </c:strCache>
            </c:strRef>
          </c:cat>
          <c:val>
            <c:numRef>
              <c:f>'2026 ABI data'!$O$22:$R$22</c:f>
              <c:numCache>
                <c:formatCode>General</c:formatCode>
                <c:ptCount val="4"/>
                <c:pt idx="0">
                  <c:v>99</c:v>
                </c:pt>
                <c:pt idx="1">
                  <c:v>37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26-48DD-A202-7784B68871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15420192"/>
        <c:axId val="1751392080"/>
      </c:barChart>
      <c:catAx>
        <c:axId val="201542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392080"/>
        <c:crosses val="autoZero"/>
        <c:auto val="1"/>
        <c:lblAlgn val="ctr"/>
        <c:lblOffset val="100"/>
        <c:noMultiLvlLbl val="0"/>
      </c:catAx>
      <c:valAx>
        <c:axId val="175139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5420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03653A-1A76-4CAC-98D2-E93B603356FE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7D185-D84B-490B-B1A2-15032C80A1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578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8503A-14B1-4FA3-B9D9-D4450EC088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5EF560-6F1E-47E9-A502-A160EB08C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D0DA0-5A22-4A08-90CF-427DD5CAA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A8766-3B0B-4F6B-A842-0A4FBA7CB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7774E-5506-45C9-BD9A-C951FE786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0AB9CB-8892-4F34-85DE-8556170F1F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84516" y="136525"/>
            <a:ext cx="2176041" cy="118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900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6332E-0933-48FB-99B5-9ABCDE0CD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D1AB0-360E-4C2E-A9CE-D765E8C5B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CCBC5-2A50-4604-8908-248F36919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D03C1-49D3-421E-ABB7-48F28E290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49972-A052-4320-988C-A7FDF388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574E0E-3EA7-4B6F-8F53-602663CD9B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77663" y="136525"/>
            <a:ext cx="2176041" cy="118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945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E12A5-F3B9-4039-A4A8-57FBFE289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D99A8-DDF5-4099-B969-D48B07681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2BD07-8EA5-4183-8FF6-AD0A97F1D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4B4E4-C257-4669-8DC9-77E71C8B0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196D6-78DC-4CDF-9F55-75B913176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764170-0034-4EDD-B92B-8A411F5DB4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77663" y="136525"/>
            <a:ext cx="2176041" cy="118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149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D9C5E-AF72-4E62-9CAE-385A116A7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06048-FE23-480D-AA24-49F3D77CEE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632967-128D-424E-9413-8CB3B3D0A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7E4D3-0236-4C64-826C-1CE867E86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A75B77-5562-4841-9ADB-945A35523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D0C7A2-E535-4585-A972-36242ABD7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400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DFBC7-EECB-4F9F-8A8B-946B3C595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883F29-AF8D-437A-8312-A1EB285B3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01661F-005D-46E1-A85E-B5C4ECD22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5B09D1-7456-4FAF-932A-4C5D00D31B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7199BB-381C-46B1-98C6-6E304398C2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D40588-2D33-48A8-90AE-CB3C9D291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C652C4-E00F-4F93-8108-67208F73F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3AC1F4-8D50-4993-82D4-667C77A43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191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8416E-3648-4201-9B4F-B60BD1C27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5C33CD-0206-4EAE-9370-CF551233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F50239-5258-4E9C-889E-DE40D6DF9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48750D-A633-4BB0-87FB-D48A4F772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60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215F31-B03B-45A7-BABB-EF5332597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167D5A-B5C2-4216-BB01-F29BE93C8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FDFAA0-3716-4317-A192-9B0FA7DB9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523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BF431-D626-41DA-8423-CB44D9DAF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5C1D5-BAED-4154-AB45-DF252E60E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914FD-5FBD-448C-BDF6-D86F49CB2D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9544A4-6CE1-43EB-A018-6A0FEB6D6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CF44C9-C675-4868-AF0F-D683240D0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A50056-D7A1-4AD8-9301-AD61FA154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209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72059-161D-4914-B697-BB18EB544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0537DF-EA8B-4161-A42E-251503896C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10E84-1F3E-49B9-8608-726910810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F01BF-275D-4595-BDE1-E60CA5F64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B9B5F-32E3-4775-9FE3-86C36A1AE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815072-B8CD-4DA5-8340-B650B92E7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293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899A7-8915-41AB-B8A3-B17960E4C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7A4C6E-73AD-4B3B-846F-47D12E79CD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AE992F-CE4F-4129-B11D-1FAF6E83B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19791-850A-4394-BF8F-ACFFCB0F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010BD-A3DB-41D1-B1AE-A1DDAB0DE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317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17E817-A1CD-43D3-8B44-C04E26C372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362776-4C44-47DD-8884-698C425FF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33A8A-D03F-45D9-9A52-C2350A9D2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7059E-9FC2-4874-BB86-D1F231D0E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2AF07-2569-4F88-B46D-1DA8080D5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760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5F8379-C91E-4AD6-A31B-9527B23A1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C93FA-EE80-4864-B97C-B0A21CA47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9736D-53EA-4ECD-9B75-A6D9422ABF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B8029-D13D-445C-AE60-C5BFB3923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C3032B-AAE7-483A-BC3B-4D8376CFEF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D450F-631A-46DB-87BD-13EA03D4E6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607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E78C1-207B-43D7-BE7E-9FF10D27A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7325" y="1338982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BCIG Annual UK Data Collection* </a:t>
            </a:r>
            <a:br>
              <a:rPr lang="en-GB" b="1" dirty="0"/>
            </a:br>
            <a:r>
              <a:rPr lang="en-GB" b="1" dirty="0"/>
              <a:t>2025-26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91F940-6B5A-4654-AC23-BB22345963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63256"/>
            <a:ext cx="9144000" cy="1655762"/>
          </a:xfrm>
        </p:spPr>
        <p:txBody>
          <a:bodyPr/>
          <a:lstStyle/>
          <a:p>
            <a:r>
              <a:rPr lang="en-GB" dirty="0"/>
              <a:t>Jenny Townsend</a:t>
            </a:r>
          </a:p>
          <a:p>
            <a:r>
              <a:rPr lang="en-GB" dirty="0"/>
              <a:t>* All UK CI centres. Excludes Dublin Programme</a:t>
            </a:r>
          </a:p>
        </p:txBody>
      </p:sp>
    </p:spTree>
    <p:extLst>
      <p:ext uri="{BB962C8B-B14F-4D97-AF65-F5344CB8AC3E}">
        <p14:creationId xmlns:p14="http://schemas.microsoft.com/office/powerpoint/2010/main" val="1664942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3FC12C1-71EF-4266-9DBB-A6DE1522FE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New CI Referrals &amp; Activity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A99FD36-6724-4A9F-B035-71DF9630F3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B3D499-7898-4474-A95F-3DE1FF68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84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5F6D7-F061-4392-AD8B-A501004AA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of UK CI referrals over time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53911D2-C606-2986-F89D-85707B39C8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4710066"/>
              </p:ext>
            </p:extLst>
          </p:nvPr>
        </p:nvGraphicFramePr>
        <p:xfrm>
          <a:off x="555171" y="1690687"/>
          <a:ext cx="8933073" cy="4802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6640AEE-2122-CADE-13F9-0635D3C5101C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9695074" y="3031784"/>
            <a:ext cx="2398954" cy="1834131"/>
          </a:xfrm>
        </p:spPr>
        <p:txBody>
          <a:bodyPr>
            <a:normAutofit/>
          </a:bodyPr>
          <a:lstStyle/>
          <a:p>
            <a:r>
              <a:rPr lang="en-GB" sz="2400" dirty="0"/>
              <a:t>100% of CI centres now accept referrals from private providers</a:t>
            </a:r>
          </a:p>
        </p:txBody>
      </p:sp>
    </p:spTree>
    <p:extLst>
      <p:ext uri="{BB962C8B-B14F-4D97-AF65-F5344CB8AC3E}">
        <p14:creationId xmlns:p14="http://schemas.microsoft.com/office/powerpoint/2010/main" val="2877711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CFD63-136B-24BC-D9D4-1C882F9B3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 referral rates per million 2025/26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1AA89-3BD5-B664-8CAF-AD042A1C8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4</a:t>
            </a:fld>
            <a:endParaRPr lang="en-GB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A75091B-99B5-8858-407B-DD09689CBB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938093"/>
              </p:ext>
            </p:extLst>
          </p:nvPr>
        </p:nvGraphicFramePr>
        <p:xfrm>
          <a:off x="838200" y="1825625"/>
          <a:ext cx="975868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1194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EEE5C-D986-489C-A46B-A18B25604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44732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Total new CI Activity*</a:t>
            </a:r>
            <a:br>
              <a:rPr lang="en-GB" dirty="0"/>
            </a:br>
            <a:r>
              <a:rPr lang="en-GB" dirty="0"/>
              <a:t>01/04/25 - 31/03/26 </a:t>
            </a:r>
            <a:br>
              <a:rPr lang="en-GB" dirty="0"/>
            </a:b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89DB09-97AF-44B3-B167-FCEF6F59B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5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2046CB-49CE-4F62-AB71-6AEFAF97AD72}"/>
              </a:ext>
            </a:extLst>
          </p:cNvPr>
          <p:cNvSpPr txBox="1"/>
          <p:nvPr/>
        </p:nvSpPr>
        <p:spPr>
          <a:xfrm>
            <a:off x="640081" y="5560038"/>
            <a:ext cx="5843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*number of surgical </a:t>
            </a:r>
            <a:r>
              <a:rPr lang="en-GB" sz="1800" b="1" dirty="0"/>
              <a:t>procedures</a:t>
            </a:r>
            <a:r>
              <a:rPr lang="en-GB" sz="1800" dirty="0"/>
              <a:t> (not patients or ears), excludes revision/re-implantation surgeries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D30E0D6-3183-FECC-F2AF-DAF766EDC2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89903"/>
              </p:ext>
            </p:extLst>
          </p:nvPr>
        </p:nvGraphicFramePr>
        <p:xfrm>
          <a:off x="537632" y="2692400"/>
          <a:ext cx="6493087" cy="2568542"/>
        </p:xfrm>
        <a:graphic>
          <a:graphicData uri="http://schemas.openxmlformats.org/drawingml/2006/table">
            <a:tbl>
              <a:tblPr/>
              <a:tblGrid>
                <a:gridCol w="3262639">
                  <a:extLst>
                    <a:ext uri="{9D8B030D-6E8A-4147-A177-3AD203B41FA5}">
                      <a16:colId xmlns:a16="http://schemas.microsoft.com/office/drawing/2014/main" val="3159451477"/>
                    </a:ext>
                  </a:extLst>
                </a:gridCol>
                <a:gridCol w="1608668">
                  <a:extLst>
                    <a:ext uri="{9D8B030D-6E8A-4147-A177-3AD203B41FA5}">
                      <a16:colId xmlns:a16="http://schemas.microsoft.com/office/drawing/2014/main" val="3541510637"/>
                    </a:ext>
                  </a:extLst>
                </a:gridCol>
                <a:gridCol w="1621780">
                  <a:extLst>
                    <a:ext uri="{9D8B030D-6E8A-4147-A177-3AD203B41FA5}">
                      <a16:colId xmlns:a16="http://schemas.microsoft.com/office/drawing/2014/main" val="2191165130"/>
                    </a:ext>
                  </a:extLst>
                </a:gridCol>
              </a:tblGrid>
              <a:tr h="3994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Adults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Children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376953"/>
                  </a:ext>
                </a:extLst>
              </a:tr>
              <a:tr h="43382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Unilateral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95948"/>
                  </a:ext>
                </a:extLst>
              </a:tr>
              <a:tr h="43382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Bilateral Simultaneous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5623961"/>
                  </a:ext>
                </a:extLst>
              </a:tr>
              <a:tr h="43382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Bilateral Sequential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185176"/>
                  </a:ext>
                </a:extLst>
              </a:tr>
              <a:tr h="43382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Procedures: 1513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2411176"/>
                  </a:ext>
                </a:extLst>
              </a:tr>
              <a:tr h="43382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Implants: 1918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013224"/>
                  </a:ext>
                </a:extLst>
              </a:tr>
            </a:tbl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CC4F2A6-2BBC-080D-9AB9-110E017394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465840"/>
              </p:ext>
            </p:extLst>
          </p:nvPr>
        </p:nvGraphicFramePr>
        <p:xfrm>
          <a:off x="6634481" y="1772892"/>
          <a:ext cx="5252720" cy="4948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38916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C228D-9CD7-F036-7C5C-7E7B9DD92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Implant procedures per million 2025-26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9FE6B3-0A9B-1EFA-34AF-8D0346911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6</a:t>
            </a:fld>
            <a:endParaRPr lang="en-GB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D19CD47-F6AE-8516-F080-930BEBD6CC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281462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5515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639D9-1005-4FB9-8AE3-DF6E4EA08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9128" y="20167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000" dirty="0"/>
              <a:t>Total New CI Procedures / implants by centre</a:t>
            </a:r>
            <a:br>
              <a:rPr lang="en-GB" sz="4000" dirty="0"/>
            </a:br>
            <a:r>
              <a:rPr lang="en-GB" sz="4000" dirty="0"/>
              <a:t>01/04/25 – 31/03/26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86A6BD-8531-4932-ACA3-0EC59DBF3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7</a:t>
            </a:fld>
            <a:endParaRPr lang="en-GB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78EDFA2-5431-E41F-5B73-65E58E4BFB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2025554"/>
              </p:ext>
            </p:extLst>
          </p:nvPr>
        </p:nvGraphicFramePr>
        <p:xfrm>
          <a:off x="99979" y="1595336"/>
          <a:ext cx="5542064" cy="4593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7D61DA1-0B9E-D7E7-8A7A-B910F0A8B7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1906228"/>
              </p:ext>
            </p:extLst>
          </p:nvPr>
        </p:nvGraphicFramePr>
        <p:xfrm>
          <a:off x="5797688" y="1631656"/>
          <a:ext cx="6001966" cy="4593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E01BB20-853C-A099-4C4B-C94D163F178E}"/>
              </a:ext>
            </a:extLst>
          </p:cNvPr>
          <p:cNvSpPr txBox="1"/>
          <p:nvPr/>
        </p:nvSpPr>
        <p:spPr>
          <a:xfrm>
            <a:off x="6096000" y="6286989"/>
            <a:ext cx="5257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*sequential bilateral surgery counted as one implant</a:t>
            </a:r>
          </a:p>
        </p:txBody>
      </p:sp>
    </p:spTree>
    <p:extLst>
      <p:ext uri="{BB962C8B-B14F-4D97-AF65-F5344CB8AC3E}">
        <p14:creationId xmlns:p14="http://schemas.microsoft.com/office/powerpoint/2010/main" val="229368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DFA43-F12F-C2C6-2D0B-F5C677977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720" y="273685"/>
            <a:ext cx="6578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Total Re-implantation activity</a:t>
            </a:r>
            <a:br>
              <a:rPr lang="en-GB" dirty="0"/>
            </a:br>
            <a:r>
              <a:rPr lang="en-GB" sz="3600" dirty="0"/>
              <a:t>01/04/2025 - 31/03/2026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9EFF7-9368-C0E3-90C3-7EBA52201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8</a:t>
            </a:fld>
            <a:endParaRPr lang="en-GB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B012370-CD0D-0C76-08B6-FFD93DA671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7888244"/>
              </p:ext>
            </p:extLst>
          </p:nvPr>
        </p:nvGraphicFramePr>
        <p:xfrm>
          <a:off x="502920" y="1847850"/>
          <a:ext cx="823468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50F949D-72B8-48BC-AB1E-055EB8246F56}"/>
              </a:ext>
            </a:extLst>
          </p:cNvPr>
          <p:cNvSpPr txBox="1"/>
          <p:nvPr/>
        </p:nvSpPr>
        <p:spPr>
          <a:xfrm>
            <a:off x="8859520" y="2235815"/>
            <a:ext cx="30581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Total: </a:t>
            </a:r>
            <a:r>
              <a:rPr lang="en-GB" sz="2400" dirty="0"/>
              <a:t>153 re-implant procedures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167 implants replaced </a:t>
            </a:r>
          </a:p>
          <a:p>
            <a:pPr algn="ctr"/>
            <a:r>
              <a:rPr lang="en-GB" sz="2400" dirty="0"/>
              <a:t>‘in year’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167/32,842 = </a:t>
            </a:r>
          </a:p>
          <a:p>
            <a:pPr algn="ctr"/>
            <a:r>
              <a:rPr lang="en-GB" sz="2400" b="1" dirty="0"/>
              <a:t>~0.5% </a:t>
            </a:r>
            <a:r>
              <a:rPr lang="en-GB" sz="2400" dirty="0"/>
              <a:t>of caseload reimplanted</a:t>
            </a:r>
          </a:p>
          <a:p>
            <a:pPr algn="ctr"/>
            <a:endParaRPr lang="en-GB" sz="2400" dirty="0"/>
          </a:p>
          <a:p>
            <a:pPr algn="ctr"/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90392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43163-F70F-4A32-84AB-AC278D9D7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UK CI Implantation trend over time </a:t>
            </a:r>
            <a:br>
              <a:rPr lang="en-GB" sz="4000" dirty="0"/>
            </a:br>
            <a:r>
              <a:rPr lang="en-GB" sz="4000" dirty="0"/>
              <a:t>(adult and </a:t>
            </a:r>
            <a:r>
              <a:rPr lang="en-GB" sz="4000" dirty="0" err="1"/>
              <a:t>paed</a:t>
            </a:r>
            <a:r>
              <a:rPr lang="en-GB" sz="4000" dirty="0"/>
              <a:t>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872621-574E-447F-88A5-400BF3577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9</a:t>
            </a:fld>
            <a:endParaRPr lang="en-GB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DDF94A9-D0E8-3D11-CD1F-42FD50EAC20D}"/>
              </a:ext>
              <a:ext uri="{147F2762-F138-4A5C-976F-8EAC2B608ADB}">
                <a16:predDERef xmlns:a16="http://schemas.microsoft.com/office/drawing/2014/main" pred="{353911D2-C606-2986-F89D-85707B39C8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3864912"/>
              </p:ext>
            </p:extLst>
          </p:nvPr>
        </p:nvGraphicFramePr>
        <p:xfrm>
          <a:off x="1105853" y="1895157"/>
          <a:ext cx="8876347" cy="4643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25025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B6896-4144-4F45-B160-B1F41C6A2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UK Adult new implantations over time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C7BD02-2344-472B-9692-AE990349B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10</a:t>
            </a:fld>
            <a:endParaRPr lang="en-GB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5FC16C9-68B1-C2E9-2143-A7023DE325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7695971"/>
              </p:ext>
            </p:extLst>
          </p:nvPr>
        </p:nvGraphicFramePr>
        <p:xfrm>
          <a:off x="435430" y="1690688"/>
          <a:ext cx="10918370" cy="4936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65403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D7615-08E2-4ABC-85E0-993965F5A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607" y="320675"/>
            <a:ext cx="10515600" cy="1325563"/>
          </a:xfrm>
        </p:spPr>
        <p:txBody>
          <a:bodyPr/>
          <a:lstStyle/>
          <a:p>
            <a:r>
              <a:rPr lang="en-GB" dirty="0"/>
              <a:t>UK Paeds new implantations over time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44E5E-0CF0-4A40-BE4F-17137B038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11</a:t>
            </a:fld>
            <a:endParaRPr lang="en-GB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018C101-6EEC-B9FB-D963-FE0A6B0093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940736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4577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49F5AC-FC97-2E7F-84D6-E0E4936E7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12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E7BE21C-D530-42F2-B547-EE78BC49880B}"/>
              </a:ext>
            </a:extLst>
          </p:cNvPr>
          <p:cNvSpPr txBox="1">
            <a:spLocks/>
          </p:cNvSpPr>
          <p:nvPr/>
        </p:nvSpPr>
        <p:spPr>
          <a:xfrm>
            <a:off x="-258355" y="2310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dirty="0"/>
              <a:t>Referrals vs new implantations by centre</a:t>
            </a:r>
            <a:br>
              <a:rPr lang="en-GB" sz="4000" b="1" dirty="0"/>
            </a:br>
            <a:r>
              <a:rPr lang="en-GB" sz="4000" dirty="0"/>
              <a:t>2025/26 – ordered by number of referrals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02E9B3C-1A34-4A3D-8534-B9613A9A73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421063"/>
              </p:ext>
            </p:extLst>
          </p:nvPr>
        </p:nvGraphicFramePr>
        <p:xfrm>
          <a:off x="489857" y="1752600"/>
          <a:ext cx="9092293" cy="4874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3BB17309-AD09-2AA1-9243-20DE8E5F6529}"/>
              </a:ext>
            </a:extLst>
          </p:cNvPr>
          <p:cNvSpPr txBox="1"/>
          <p:nvPr/>
        </p:nvSpPr>
        <p:spPr>
          <a:xfrm>
            <a:off x="9584871" y="2432956"/>
            <a:ext cx="237580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Mean conversion rate = </a:t>
            </a:r>
            <a:r>
              <a:rPr lang="en-GB" sz="2000" b="1" dirty="0"/>
              <a:t>35%*</a:t>
            </a:r>
            <a:endParaRPr lang="en-GB" sz="2000" dirty="0"/>
          </a:p>
          <a:p>
            <a:endParaRPr lang="en-GB" sz="2000" dirty="0"/>
          </a:p>
          <a:p>
            <a:r>
              <a:rPr lang="en-GB" sz="1600" dirty="0"/>
              <a:t>*implanting centres only, excluding centre R.</a:t>
            </a:r>
          </a:p>
          <a:p>
            <a:endParaRPr lang="en-GB" sz="1600" dirty="0"/>
          </a:p>
          <a:p>
            <a:r>
              <a:rPr lang="en-GB" sz="1600" dirty="0"/>
              <a:t>NB this is an in-year conversion rate (referrals received in year/ implants done in year) – this is a snapshot only and may be affected by e.g. changing waiting times. </a:t>
            </a:r>
          </a:p>
        </p:txBody>
      </p:sp>
    </p:spTree>
    <p:extLst>
      <p:ext uri="{BB962C8B-B14F-4D97-AF65-F5344CB8AC3E}">
        <p14:creationId xmlns:p14="http://schemas.microsoft.com/office/powerpoint/2010/main" val="1966815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309C7-407B-470F-AA06-CD69FAB8A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CI Maintenance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03C4B7A-6B67-406E-9095-225DBA766E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61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6595F-0D6D-4FD1-8096-B33D2A142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3978" y="364962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Total number of maintained CI patients </a:t>
            </a:r>
            <a:br>
              <a:rPr lang="en-GB" dirty="0"/>
            </a:br>
            <a:r>
              <a:rPr lang="en-GB" dirty="0"/>
              <a:t> on 31/03/26   </a:t>
            </a:r>
            <a:r>
              <a:rPr lang="en-GB" b="1" dirty="0"/>
              <a:t>N = 24,899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2E90DB-EFF8-4D78-975F-979CB392EC93}"/>
              </a:ext>
            </a:extLst>
          </p:cNvPr>
          <p:cNvSpPr txBox="1"/>
          <p:nvPr/>
        </p:nvSpPr>
        <p:spPr>
          <a:xfrm>
            <a:off x="7879220" y="3777287"/>
            <a:ext cx="37919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Total number of </a:t>
            </a:r>
          </a:p>
          <a:p>
            <a:pPr algn="ctr"/>
            <a:r>
              <a:rPr lang="en-GB" sz="2400" b="1" dirty="0"/>
              <a:t>maintained </a:t>
            </a:r>
            <a:r>
              <a:rPr lang="en-GB" sz="2400" b="1" u="sng" dirty="0"/>
              <a:t>implants</a:t>
            </a:r>
            <a:r>
              <a:rPr lang="en-GB" sz="2400" b="1" dirty="0"/>
              <a:t> </a:t>
            </a:r>
          </a:p>
          <a:p>
            <a:pPr algn="ctr"/>
            <a:r>
              <a:rPr lang="en-GB" sz="2400" b="1" dirty="0"/>
              <a:t>N = 32,842 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3E1847F-C806-5912-FF1B-ACF4334C20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8561941"/>
              </p:ext>
            </p:extLst>
          </p:nvPr>
        </p:nvGraphicFramePr>
        <p:xfrm>
          <a:off x="475066" y="1847019"/>
          <a:ext cx="7404154" cy="484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60999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9CB12-31A3-4A3F-B7AA-B8E255592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4018" y="32067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000" dirty="0"/>
              <a:t>Total number of UK maintained CI patients </a:t>
            </a:r>
            <a:br>
              <a:rPr lang="en-GB" sz="4000" dirty="0"/>
            </a:br>
            <a:r>
              <a:rPr lang="en-GB" sz="4000" dirty="0"/>
              <a:t>By centre – 31/03/26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DF9BC0-699E-4DD8-9130-35C982C7B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15</a:t>
            </a:fld>
            <a:endParaRPr lang="en-GB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C058DA0-DD92-2B2F-CC72-C30C41125A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7789957"/>
              </p:ext>
            </p:extLst>
          </p:nvPr>
        </p:nvGraphicFramePr>
        <p:xfrm>
          <a:off x="838200" y="1760220"/>
          <a:ext cx="10226040" cy="4596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30539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DA2DA-05D2-495D-B834-9C96A6B45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80" y="355284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UK total CI patients maintained </a:t>
            </a:r>
            <a:br>
              <a:rPr lang="en-GB" dirty="0"/>
            </a:br>
            <a:r>
              <a:rPr lang="en-GB" dirty="0"/>
              <a:t>over last 10 years – adult vs </a:t>
            </a:r>
            <a:r>
              <a:rPr lang="en-GB" dirty="0" err="1"/>
              <a:t>paed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902737-EE99-4B67-9600-67CFD744E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16</a:t>
            </a:fld>
            <a:endParaRPr lang="en-GB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C2FC070-9CAB-9ADE-D99C-50D676C83E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171670"/>
              </p:ext>
            </p:extLst>
          </p:nvPr>
        </p:nvGraphicFramePr>
        <p:xfrm>
          <a:off x="731520" y="1950721"/>
          <a:ext cx="10309860" cy="4500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74128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AFAD9-E348-4730-8237-6B7FEAA2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UK CI patients maintained </a:t>
            </a:r>
            <a:br>
              <a:rPr lang="en-GB" dirty="0"/>
            </a:br>
            <a:r>
              <a:rPr lang="en-GB" dirty="0"/>
              <a:t>over last 10 years - </a:t>
            </a:r>
            <a:r>
              <a:rPr lang="en-GB" sz="3600" dirty="0"/>
              <a:t>Unilateral vs bilateral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AFA611-5F66-4EAF-A6D3-D49AAFC85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17</a:t>
            </a:fld>
            <a:endParaRPr lang="en-GB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19A7876-2E59-B55C-57CD-B67FD6CE09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696366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8072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B1373-6C20-4433-AA7E-E6F50D9BC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885" y="320675"/>
            <a:ext cx="8719275" cy="1325563"/>
          </a:xfrm>
        </p:spPr>
        <p:txBody>
          <a:bodyPr>
            <a:normAutofit/>
          </a:bodyPr>
          <a:lstStyle/>
          <a:p>
            <a:pPr algn="ctr"/>
            <a:r>
              <a:rPr lang="en-GB" sz="4000" dirty="0"/>
              <a:t>Total number of UK </a:t>
            </a:r>
            <a:br>
              <a:rPr lang="en-GB" sz="4000" dirty="0"/>
            </a:br>
            <a:r>
              <a:rPr lang="en-GB" sz="4000" dirty="0"/>
              <a:t>implanted ears maintained over time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A0AFB-3B11-461D-9FC3-6386CBAED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18</a:t>
            </a:fld>
            <a:endParaRPr lang="en-GB"/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9C218DB5-D497-4889-BB7E-75F7D9A5F3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7322835"/>
              </p:ext>
            </p:extLst>
          </p:nvPr>
        </p:nvGraphicFramePr>
        <p:xfrm>
          <a:off x="838200" y="1825625"/>
          <a:ext cx="971804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3332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928277-F48E-4F43-8BB3-E34D512460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Auditory Brainstem Implants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6468B2E-EB5D-48EC-8637-2DA6C827BC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EA955E-369F-4CD0-9818-045BCF280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4150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52297-5CA7-4236-B1E3-A0ACA3F7B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614" y="365126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Total number of UK ABI recipients</a:t>
            </a:r>
            <a:br>
              <a:rPr lang="en-GB" b="1" dirty="0"/>
            </a:br>
            <a:r>
              <a:rPr lang="en-GB" dirty="0"/>
              <a:t>01/04/24 – 31/03/2025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4FBCCD-472F-4651-BFE5-AC34FD8FA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20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92D6AE-D3A6-5EDB-2DCD-4B8B11220D69}"/>
              </a:ext>
            </a:extLst>
          </p:cNvPr>
          <p:cNvSpPr txBox="1"/>
          <p:nvPr/>
        </p:nvSpPr>
        <p:spPr>
          <a:xfrm>
            <a:off x="838200" y="6125517"/>
            <a:ext cx="6754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No re-implantations were reported in 2025-26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E974CC2-64A2-FCC1-DD0A-3220E3F81E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0111337"/>
              </p:ext>
            </p:extLst>
          </p:nvPr>
        </p:nvGraphicFramePr>
        <p:xfrm>
          <a:off x="1332690" y="1979594"/>
          <a:ext cx="7616758" cy="3857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0BC7D24-38D8-425A-916B-1B5538AF96F8}"/>
              </a:ext>
            </a:extLst>
          </p:cNvPr>
          <p:cNvSpPr txBox="1"/>
          <p:nvPr/>
        </p:nvSpPr>
        <p:spPr>
          <a:xfrm>
            <a:off x="9251004" y="2707773"/>
            <a:ext cx="2441643" cy="150810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 dirty="0"/>
              <a:t>New Referrals</a:t>
            </a:r>
          </a:p>
          <a:p>
            <a:endParaRPr lang="en-GB" sz="800" dirty="0"/>
          </a:p>
          <a:p>
            <a:r>
              <a:rPr lang="en-GB" sz="2800" dirty="0"/>
              <a:t>Adult: 2</a:t>
            </a:r>
          </a:p>
          <a:p>
            <a:r>
              <a:rPr lang="en-GB" sz="2800" dirty="0"/>
              <a:t>Child: 10</a:t>
            </a:r>
          </a:p>
        </p:txBody>
      </p:sp>
    </p:spTree>
    <p:extLst>
      <p:ext uri="{BB962C8B-B14F-4D97-AF65-F5344CB8AC3E}">
        <p14:creationId xmlns:p14="http://schemas.microsoft.com/office/powerpoint/2010/main" val="17368846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94829-EF92-44D8-A7E3-EC82EA7F1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0693" y="410368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Total number of maintained ABI patients</a:t>
            </a:r>
            <a:br>
              <a:rPr lang="en-GB" dirty="0"/>
            </a:br>
            <a:r>
              <a:rPr lang="en-GB" dirty="0"/>
              <a:t>31/03/26  N = 140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0772D5-629F-402F-B35E-0E667816A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8332" y="1735931"/>
            <a:ext cx="3127519" cy="3303429"/>
          </a:xfrm>
          <a:prstGeom prst="rect">
            <a:avLst/>
          </a:prstGeom>
        </p:spPr>
      </p:pic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94669FF-ED47-10D1-CAA5-118F04BE9F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6247734"/>
              </p:ext>
            </p:extLst>
          </p:nvPr>
        </p:nvGraphicFramePr>
        <p:xfrm>
          <a:off x="838200" y="1825625"/>
          <a:ext cx="757428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37FD5E6-AF37-4B84-466A-878F76A987CD}"/>
              </a:ext>
            </a:extLst>
          </p:cNvPr>
          <p:cNvSpPr txBox="1"/>
          <p:nvPr/>
        </p:nvSpPr>
        <p:spPr>
          <a:xfrm>
            <a:off x="8760537" y="5029200"/>
            <a:ext cx="28831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New Referrals:</a:t>
            </a:r>
          </a:p>
          <a:p>
            <a:r>
              <a:rPr lang="en-GB" sz="2000" dirty="0"/>
              <a:t>- 2 adults</a:t>
            </a:r>
          </a:p>
          <a:p>
            <a:r>
              <a:rPr lang="en-GB" sz="2000" dirty="0"/>
              <a:t>- 3 children</a:t>
            </a:r>
          </a:p>
        </p:txBody>
      </p:sp>
    </p:spTree>
    <p:extLst>
      <p:ext uri="{BB962C8B-B14F-4D97-AF65-F5344CB8AC3E}">
        <p14:creationId xmlns:p14="http://schemas.microsoft.com/office/powerpoint/2010/main" val="16289164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1A27A-52B4-4930-A395-EB6739A06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Narrative Summary 2026/27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EBA30-D6E3-49C4-89A8-757523FC6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79579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Adult and </a:t>
            </a:r>
            <a:r>
              <a:rPr lang="en-GB" dirty="0" err="1"/>
              <a:t>Paed</a:t>
            </a:r>
            <a:r>
              <a:rPr lang="en-GB" dirty="0"/>
              <a:t> referral numbers have </a:t>
            </a:r>
            <a:r>
              <a:rPr lang="en-GB" b="1" dirty="0"/>
              <a:t>increased slightly </a:t>
            </a:r>
            <a:r>
              <a:rPr lang="en-GB" dirty="0"/>
              <a:t>again</a:t>
            </a:r>
          </a:p>
          <a:p>
            <a:r>
              <a:rPr lang="en-GB" dirty="0"/>
              <a:t>Adult and </a:t>
            </a:r>
            <a:r>
              <a:rPr lang="en-GB" dirty="0" err="1"/>
              <a:t>Paed</a:t>
            </a:r>
            <a:r>
              <a:rPr lang="en-GB" dirty="0"/>
              <a:t> new activity is </a:t>
            </a:r>
            <a:r>
              <a:rPr lang="en-GB" b="1" dirty="0"/>
              <a:t>slightly down </a:t>
            </a:r>
            <a:r>
              <a:rPr lang="en-GB" dirty="0"/>
              <a:t>on 2024/25</a:t>
            </a:r>
          </a:p>
          <a:p>
            <a:r>
              <a:rPr lang="en-GB" dirty="0"/>
              <a:t>CI re-implants ~0.5% of caseload</a:t>
            </a:r>
          </a:p>
          <a:p>
            <a:r>
              <a:rPr lang="en-GB" dirty="0"/>
              <a:t>ABI numbers remain very low</a:t>
            </a:r>
          </a:p>
          <a:p>
            <a:pPr marL="0" indent="0">
              <a:buNone/>
            </a:pPr>
            <a:endParaRPr lang="en-GB" sz="1800" b="1" dirty="0"/>
          </a:p>
          <a:p>
            <a:r>
              <a:rPr lang="en-GB" b="1" dirty="0"/>
              <a:t>Feedback from coordinators:</a:t>
            </a:r>
          </a:p>
          <a:p>
            <a:pPr lvl="1"/>
            <a:r>
              <a:rPr lang="en-GB" dirty="0"/>
              <a:t>Some element of increase in waits / capacity pressures</a:t>
            </a:r>
          </a:p>
          <a:p>
            <a:pPr lvl="1"/>
            <a:r>
              <a:rPr lang="en-GB" dirty="0"/>
              <a:t>Some element of increased ‘out of criteria’ referrals</a:t>
            </a:r>
          </a:p>
          <a:p>
            <a:pPr lvl="1"/>
            <a:r>
              <a:rPr lang="en-GB" dirty="0"/>
              <a:t>Some element of ‘blip’ last year with expected increase in referrals </a:t>
            </a:r>
            <a:r>
              <a:rPr lang="en-GB"/>
              <a:t>and activity in </a:t>
            </a:r>
            <a:r>
              <a:rPr lang="en-GB" dirty="0"/>
              <a:t>2026/27</a:t>
            </a:r>
          </a:p>
          <a:p>
            <a:pPr marL="0" indent="0">
              <a:buNone/>
            </a:pPr>
            <a:endParaRPr lang="en-GB" b="1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ACA3F1-4877-4356-8318-9358FF538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D450F-631A-46DB-87BD-13EA03D4E6A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426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5603</TotalTime>
  <Words>609</Words>
  <Application>Microsoft Office PowerPoint</Application>
  <PresentationFormat>Widescreen</PresentationFormat>
  <Paragraphs>122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BCIG Annual UK Data Collection*  2025-26</vt:lpstr>
      <vt:lpstr>New CI Referrals &amp; Activity</vt:lpstr>
      <vt:lpstr>Summary of UK CI referrals over time</vt:lpstr>
      <vt:lpstr>CI referral rates per million 2025/26</vt:lpstr>
      <vt:lpstr>Total new CI Activity* 01/04/25 - 31/03/26  </vt:lpstr>
      <vt:lpstr>Implant procedures per million 2025-26</vt:lpstr>
      <vt:lpstr>Total New CI Procedures / implants by centre 01/04/25 – 31/03/26</vt:lpstr>
      <vt:lpstr>Total Re-implantation activity 01/04/2025 - 31/03/2026</vt:lpstr>
      <vt:lpstr>UK CI Implantation trend over time  (adult and paed)</vt:lpstr>
      <vt:lpstr>UK Adult new implantations over time </vt:lpstr>
      <vt:lpstr>UK Paeds new implantations over time</vt:lpstr>
      <vt:lpstr>PowerPoint Presentation</vt:lpstr>
      <vt:lpstr>CI Maintenance</vt:lpstr>
      <vt:lpstr>Total number of maintained CI patients   on 31/03/26   N = 24,899</vt:lpstr>
      <vt:lpstr>Total number of UK maintained CI patients  By centre – 31/03/26</vt:lpstr>
      <vt:lpstr>UK total CI patients maintained  over last 10 years – adult vs paed</vt:lpstr>
      <vt:lpstr>UK CI patients maintained  over last 10 years - Unilateral vs bilateral</vt:lpstr>
      <vt:lpstr>Total number of UK  implanted ears maintained over time</vt:lpstr>
      <vt:lpstr>Auditory Brainstem Implants</vt:lpstr>
      <vt:lpstr>Total number of UK ABI recipients 01/04/24 – 31/03/2025</vt:lpstr>
      <vt:lpstr>Total number of maintained ABI patients 31/03/26  N = 140</vt:lpstr>
      <vt:lpstr>Narrative Summary 2026/27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BCIG Annual UK Data Collection*  2024-25</dc:title>
  <dc:creator>Jenny Townsend (BCUHB - Audiology)</dc:creator>
  <cp:lastModifiedBy>Laura Manning</cp:lastModifiedBy>
  <cp:revision>30</cp:revision>
  <dcterms:created xsi:type="dcterms:W3CDTF">2025-08-24T20:05:44Z</dcterms:created>
  <dcterms:modified xsi:type="dcterms:W3CDTF">2026-10-26T09:59:02Z</dcterms:modified>
</cp:coreProperties>
</file>